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rels" ContentType="application/vnd.openxmlformats-package.relationshi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61" r:id="rId3"/>
    <p:sldId id="257" r:id="rId4"/>
    <p:sldId id="270" r:id="rId5"/>
    <p:sldId id="271" r:id="rId6"/>
    <p:sldId id="268" r:id="rId7"/>
    <p:sldId id="259" r:id="rId8"/>
    <p:sldId id="272" r:id="rId9"/>
    <p:sldId id="2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783" autoAdjust="0"/>
  </p:normalViewPr>
  <p:slideViewPr>
    <p:cSldViewPr snapToGrid="0">
      <p:cViewPr varScale="1">
        <p:scale>
          <a:sx n="48" d="100"/>
          <a:sy n="48" d="100"/>
        </p:scale>
        <p:origin x="132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customXml" Target="../customXml/item3.xml"/><Relationship Id="rId16" Type="http://schemas.openxmlformats.org/officeDocument/2006/relationships/customXml" Target="../customXml/item2.xml"/><Relationship Id="rId15" Type="http://schemas.openxmlformats.org/officeDocument/2006/relationships/customXml" Target="../customXml/item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notesMaster" Target="notesMasters/notesMaster1.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D9D058-37B3-4576-8696-7615C14D9BA1}"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F19218-F4D6-4971-AF2C-D6B53FDBF27B}"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762A20-0A4A-49C4-83FA-DD6496535344}"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DCEC03-03DC-4F6F-87A0-C56C122C5EEE}" type="slidenum">
              <a:rPr lang="en-GB" smtClean="0"/>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5C762A20-0A4A-49C4-83FA-DD6496535344}"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DCEC03-03DC-4F6F-87A0-C56C122C5EEE}" type="slidenum">
              <a:rPr lang="en-GB" smtClean="0"/>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5C762A20-0A4A-49C4-83FA-DD6496535344}"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DCEC03-03DC-4F6F-87A0-C56C122C5EEE}" type="slidenum">
              <a:rPr lang="en-GB" smtClean="0"/>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5C762A20-0A4A-49C4-83FA-DD6496535344}"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DCEC03-03DC-4F6F-87A0-C56C122C5EEE}"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5C762A20-0A4A-49C4-83FA-DD6496535344}"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DCEC03-03DC-4F6F-87A0-C56C122C5EEE}" type="slidenum">
              <a:rPr lang="en-GB" smtClean="0"/>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Date Placeholder 4"/>
          <p:cNvSpPr>
            <a:spLocks noGrp="1"/>
          </p:cNvSpPr>
          <p:nvPr>
            <p:ph type="dt" sz="half" idx="10"/>
          </p:nvPr>
        </p:nvSpPr>
        <p:spPr/>
        <p:txBody>
          <a:bodyPr/>
          <a:lstStyle/>
          <a:p>
            <a:fld id="{5C762A20-0A4A-49C4-83FA-DD6496535344}"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DCEC03-03DC-4F6F-87A0-C56C122C5EEE}" type="slidenum">
              <a:rPr lang="en-GB" smtClean="0"/>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7" name="Date Placeholder 6"/>
          <p:cNvSpPr>
            <a:spLocks noGrp="1"/>
          </p:cNvSpPr>
          <p:nvPr>
            <p:ph type="dt" sz="half" idx="10"/>
          </p:nvPr>
        </p:nvSpPr>
        <p:spPr/>
        <p:txBody>
          <a:bodyPr/>
          <a:lstStyle/>
          <a:p>
            <a:fld id="{5C762A20-0A4A-49C4-83FA-DD6496535344}" type="datetimeFigureOut">
              <a:rPr lang="en-GB" smtClean="0"/>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DCEC03-03DC-4F6F-87A0-C56C122C5EEE}" type="slidenum">
              <a:rPr lang="en-GB" smtClean="0"/>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762A20-0A4A-49C4-83FA-DD6496535344}" type="datetimeFigureOut">
              <a:rPr lang="en-GB" smtClean="0"/>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DCEC03-03DC-4F6F-87A0-C56C122C5EEE}" type="slidenum">
              <a:rPr lang="en-GB" smtClean="0"/>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62A20-0A4A-49C4-83FA-DD6496535344}"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DCEC03-03DC-4F6F-87A0-C56C122C5EEE}" type="slidenum">
              <a:rPr lang="en-GB" smtClean="0"/>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5C762A20-0A4A-49C4-83FA-DD6496535344}"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DCEC03-03DC-4F6F-87A0-C56C122C5EEE}" type="slidenum">
              <a:rPr lang="en-GB" smtClean="0"/>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5C762A20-0A4A-49C4-83FA-DD6496535344}"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DCEC03-03DC-4F6F-87A0-C56C122C5EEE}" type="slidenum">
              <a:rPr lang="en-GB" smtClean="0"/>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762A20-0A4A-49C4-83FA-DD6496535344}" type="datetimeFigureOut">
              <a:rPr lang="en-GB" smtClean="0"/>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DCEC03-03DC-4F6F-87A0-C56C122C5EEE}"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7030A0"/>
                </a:solidFill>
                <a:latin typeface="Segoe UI Black" panose="020B0A02040204020203" pitchFamily="34" charset="0"/>
                <a:ea typeface="Segoe UI Black" panose="020B0A02040204020203" pitchFamily="34" charset="0"/>
              </a:rPr>
              <a:t>Cost of the school day</a:t>
            </a:r>
            <a:endParaRPr lang="en-GB" sz="4000" dirty="0">
              <a:solidFill>
                <a:srgbClr val="7030A0"/>
              </a:solidFill>
              <a:latin typeface="Segoe UI Black" panose="020B0A02040204020203" pitchFamily="34" charset="0"/>
              <a:ea typeface="Segoe UI Black" panose="020B0A02040204020203" pitchFamily="34" charset="0"/>
            </a:endParaRPr>
          </a:p>
        </p:txBody>
      </p:sp>
      <p:sp>
        <p:nvSpPr>
          <p:cNvPr id="3" name="Content Placeholder 2"/>
          <p:cNvSpPr>
            <a:spLocks noGrp="1"/>
          </p:cNvSpPr>
          <p:nvPr>
            <p:ph idx="1"/>
          </p:nvPr>
        </p:nvSpPr>
        <p:spPr>
          <a:xfrm>
            <a:off x="838200" y="1545209"/>
            <a:ext cx="10515600" cy="4947666"/>
          </a:xfrm>
        </p:spPr>
        <p:txBody>
          <a:bodyPr>
            <a:normAutofit fontScale="92500" lnSpcReduction="10000"/>
          </a:bodyPr>
          <a:lstStyle/>
          <a:p>
            <a:pPr>
              <a:lnSpc>
                <a:spcPct val="100000"/>
              </a:lnSpc>
              <a:spcBef>
                <a:spcPts val="0"/>
              </a:spcBef>
            </a:pPr>
            <a:r>
              <a:rPr lang="en-GB" b="1" dirty="0"/>
              <a:t>School uniforms </a:t>
            </a:r>
            <a:r>
              <a:rPr lang="en-GB" dirty="0"/>
              <a:t>– missed opportunity to set a cap in the School Uniform Bill; uniform grant not enough for most families (£42.90 - £67.20) 94,000 children receive UG at a cost of £6 million</a:t>
            </a:r>
            <a:endParaRPr lang="en-GB" dirty="0"/>
          </a:p>
          <a:p>
            <a:pPr>
              <a:lnSpc>
                <a:spcPct val="100000"/>
              </a:lnSpc>
              <a:spcBef>
                <a:spcPts val="0"/>
              </a:spcBef>
            </a:pPr>
            <a:r>
              <a:rPr lang="en-GB" b="1" dirty="0"/>
              <a:t>Transport </a:t>
            </a:r>
            <a:r>
              <a:rPr lang="en-GB" dirty="0"/>
              <a:t>– changes to home-to-school transport will disproportionately impact disabled children and those with SEN</a:t>
            </a:r>
            <a:endParaRPr lang="en-GB" dirty="0"/>
          </a:p>
          <a:p>
            <a:pPr>
              <a:lnSpc>
                <a:spcPct val="100000"/>
              </a:lnSpc>
              <a:spcBef>
                <a:spcPts val="0"/>
              </a:spcBef>
            </a:pPr>
            <a:r>
              <a:rPr lang="en-GB" b="1" dirty="0"/>
              <a:t>School meals </a:t>
            </a:r>
            <a:r>
              <a:rPr lang="en-GB" dirty="0"/>
              <a:t>– no commitment to expand access, recent </a:t>
            </a:r>
            <a:r>
              <a:rPr lang="en-GB"/>
              <a:t>cost increase, </a:t>
            </a:r>
            <a:r>
              <a:rPr lang="en-GB" dirty="0"/>
              <a:t>proposed changes to delivery include reducing production kitchens</a:t>
            </a:r>
            <a:endParaRPr lang="en-GB" dirty="0"/>
          </a:p>
          <a:p>
            <a:pPr>
              <a:lnSpc>
                <a:spcPct val="100000"/>
              </a:lnSpc>
              <a:spcBef>
                <a:spcPts val="0"/>
              </a:spcBef>
            </a:pPr>
            <a:r>
              <a:rPr lang="en-GB" b="1" dirty="0"/>
              <a:t>Learning materials </a:t>
            </a:r>
            <a:r>
              <a:rPr lang="en-GB" dirty="0"/>
              <a:t>– essentials not routinely provided</a:t>
            </a:r>
            <a:endParaRPr lang="en-GB" dirty="0"/>
          </a:p>
          <a:p>
            <a:pPr>
              <a:lnSpc>
                <a:spcPct val="100000"/>
              </a:lnSpc>
              <a:spcBef>
                <a:spcPts val="0"/>
              </a:spcBef>
            </a:pPr>
            <a:r>
              <a:rPr lang="en-GB" b="1" dirty="0"/>
              <a:t>Mental health and SEN support </a:t>
            </a:r>
            <a:r>
              <a:rPr lang="en-GB" dirty="0"/>
              <a:t>– lack of access through the SEN system leads to families paying private providers</a:t>
            </a:r>
            <a:endParaRPr lang="en-GB" dirty="0"/>
          </a:p>
          <a:p>
            <a:pPr>
              <a:lnSpc>
                <a:spcPct val="100000"/>
              </a:lnSpc>
              <a:spcBef>
                <a:spcPts val="0"/>
              </a:spcBef>
            </a:pPr>
            <a:r>
              <a:rPr lang="en-GB" b="1" dirty="0"/>
              <a:t>Wraparound support </a:t>
            </a:r>
            <a:r>
              <a:rPr lang="en-GB" dirty="0"/>
              <a:t>– access to breakfast and afterschool clubs; extended schools funding covers less than 50% of schools</a:t>
            </a:r>
            <a:endParaRPr lang="en-GB" dirty="0"/>
          </a:p>
          <a:p>
            <a:pPr>
              <a:lnSpc>
                <a:spcPct val="100000"/>
              </a:lnSpc>
              <a:spcBef>
                <a:spcPts val="0"/>
              </a:spcBef>
            </a:pPr>
            <a:r>
              <a:rPr lang="en-US" b="1" dirty="0"/>
              <a:t>Trips and activities </a:t>
            </a:r>
            <a:r>
              <a:rPr lang="en-US" dirty="0"/>
              <a:t>– inconsistent pricing, exclusionary and </a:t>
            </a:r>
            <a:r>
              <a:rPr lang="en-US" dirty="0" err="1"/>
              <a:t>stigmatising</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noChangeArrowheads="1"/>
          </p:cNvSpPr>
          <p:nvPr>
            <p:ph type="title"/>
          </p:nvPr>
        </p:nvSpPr>
        <p:spPr>
          <a:xfrm>
            <a:off x="798111" y="710915"/>
            <a:ext cx="10496550" cy="1632790"/>
          </a:xfrm>
        </p:spPr>
        <p:txBody>
          <a:bodyPr>
            <a:normAutofit/>
          </a:bodyPr>
          <a:lstStyle/>
          <a:p>
            <a:pPr algn="ctr"/>
            <a:r>
              <a:rPr lang="en-US" altLang="en-US" sz="3200" dirty="0">
                <a:solidFill>
                  <a:srgbClr val="7030A0"/>
                </a:solidFill>
                <a:latin typeface="Segoe UI Black" panose="020B0A02040204020203" pitchFamily="34" charset="0"/>
                <a:ea typeface="Segoe UI Black" panose="020B0A02040204020203" pitchFamily="34" charset="0"/>
              </a:rPr>
              <a:t>UNISON CAMPAIGN – UNIVERSAL FREE SCHOOL MEALS FOR NORTHERN IRELAND</a:t>
            </a:r>
            <a:endParaRPr lang="en-GB" altLang="en-US" sz="3200" dirty="0">
              <a:solidFill>
                <a:srgbClr val="7030A0"/>
              </a:solidFill>
              <a:latin typeface="Segoe UI Black" panose="020B0A02040204020203" pitchFamily="34" charset="0"/>
              <a:ea typeface="Segoe UI Black" panose="020B0A02040204020203" pitchFamily="34" charset="0"/>
            </a:endParaRPr>
          </a:p>
        </p:txBody>
      </p:sp>
      <p:sp>
        <p:nvSpPr>
          <p:cNvPr id="3075" name="Content Placeholder 2"/>
          <p:cNvSpPr>
            <a:spLocks noGrp="1" noChangeArrowheads="1"/>
          </p:cNvSpPr>
          <p:nvPr>
            <p:ph idx="1"/>
          </p:nvPr>
        </p:nvSpPr>
        <p:spPr>
          <a:xfrm>
            <a:off x="1981200" y="2714625"/>
            <a:ext cx="8229600" cy="3411538"/>
          </a:xfrm>
        </p:spPr>
        <p:txBody>
          <a:bodyPr/>
          <a:lstStyle/>
          <a:p>
            <a:pPr>
              <a:lnSpc>
                <a:spcPct val="150000"/>
              </a:lnSpc>
              <a:buFont typeface="Arial" panose="020B0604020202020204" pitchFamily="34" charset="0"/>
              <a:buNone/>
            </a:pPr>
            <a:endParaRPr lang="en-GB" altLang="en-US" sz="1800" dirty="0">
              <a:latin typeface="Arial Black" panose="020B0A04020102020204" pitchFamily="34" charset="0"/>
            </a:endParaRPr>
          </a:p>
          <a:p>
            <a:pPr algn="ctr">
              <a:lnSpc>
                <a:spcPct val="150000"/>
              </a:lnSpc>
              <a:buFont typeface="Arial" panose="020B0604020202020204" pitchFamily="34" charset="0"/>
              <a:buNone/>
            </a:pPr>
            <a:endParaRPr lang="en-GB" altLang="en-US" sz="1800" dirty="0">
              <a:latin typeface="Arial Black" panose="020B0A04020102020204" pitchFamily="34" charset="0"/>
            </a:endParaRPr>
          </a:p>
          <a:p>
            <a:pPr algn="ctr">
              <a:lnSpc>
                <a:spcPct val="150000"/>
              </a:lnSpc>
              <a:buFont typeface="Arial" panose="020B0604020202020204" pitchFamily="34" charset="0"/>
              <a:buNone/>
            </a:pPr>
            <a:endParaRPr lang="en-GB" altLang="en-US" sz="2400" b="1" dirty="0">
              <a:solidFill>
                <a:srgbClr val="7030A0"/>
              </a:solidFill>
            </a:endParaRPr>
          </a:p>
        </p:txBody>
      </p:sp>
      <p:pic>
        <p:nvPicPr>
          <p:cNvPr id="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34280" y="1993707"/>
            <a:ext cx="9711255" cy="3411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7030A0"/>
                </a:solidFill>
                <a:latin typeface="Segoe UI Black" panose="020B0A02040204020203" pitchFamily="34" charset="0"/>
                <a:ea typeface="Segoe UI Black" panose="020B0A02040204020203" pitchFamily="34" charset="0"/>
              </a:rPr>
              <a:t>Why focus on universal FSMs?</a:t>
            </a:r>
            <a:endParaRPr lang="en-GB" sz="4000" dirty="0">
              <a:solidFill>
                <a:srgbClr val="7030A0"/>
              </a:solidFill>
              <a:latin typeface="Segoe UI Black" panose="020B0A02040204020203" pitchFamily="34" charset="0"/>
              <a:ea typeface="Segoe UI Black" panose="020B0A02040204020203" pitchFamily="34" charset="0"/>
            </a:endParaRPr>
          </a:p>
        </p:txBody>
      </p:sp>
      <p:sp>
        <p:nvSpPr>
          <p:cNvPr id="3" name="Content Placeholder 2"/>
          <p:cNvSpPr>
            <a:spLocks noGrp="1"/>
          </p:cNvSpPr>
          <p:nvPr>
            <p:ph idx="1"/>
          </p:nvPr>
        </p:nvSpPr>
        <p:spPr>
          <a:xfrm>
            <a:off x="838200" y="1545209"/>
            <a:ext cx="10515600" cy="4947666"/>
          </a:xfrm>
        </p:spPr>
        <p:txBody>
          <a:bodyPr>
            <a:normAutofit fontScale="92500" lnSpcReduction="10000"/>
          </a:bodyPr>
          <a:lstStyle/>
          <a:p>
            <a:r>
              <a:rPr lang="en-GB" b="1" dirty="0"/>
              <a:t>Reduce Food Insecurity and Poverty:</a:t>
            </a:r>
            <a:r>
              <a:rPr lang="en-GB" dirty="0"/>
              <a:t> Ensures all children have access to nutritious food, especially important in light of rising living costs.</a:t>
            </a:r>
            <a:endParaRPr lang="en-GB" dirty="0"/>
          </a:p>
          <a:p>
            <a:r>
              <a:rPr lang="en-GB" b="1" dirty="0"/>
              <a:t>Improve Physical and Mental Health Outcomes: </a:t>
            </a:r>
            <a:r>
              <a:rPr lang="en-GB" dirty="0"/>
              <a:t>Evidence shows that a nutritious hot meal in school supports healthy development.</a:t>
            </a:r>
            <a:endParaRPr lang="en-GB" dirty="0"/>
          </a:p>
          <a:p>
            <a:r>
              <a:rPr lang="en-GB" b="1" dirty="0"/>
              <a:t>Improve Academic Performance:</a:t>
            </a:r>
            <a:r>
              <a:rPr lang="en-GB" dirty="0"/>
              <a:t> Nutrition is crucial for learning and concentration, helping children focus better in class. </a:t>
            </a:r>
            <a:endParaRPr lang="en-GB" dirty="0"/>
          </a:p>
          <a:p>
            <a:r>
              <a:rPr lang="en-GB" b="1" dirty="0"/>
              <a:t>Promote Social Inclusion:</a:t>
            </a:r>
            <a:r>
              <a:rPr lang="en-GB" dirty="0"/>
              <a:t> A universal system removes any stigma associated with means-tested meals, promoting equality and community.</a:t>
            </a:r>
            <a:endParaRPr lang="en-GB" dirty="0"/>
          </a:p>
          <a:p>
            <a:r>
              <a:rPr lang="en-GB" b="1" dirty="0"/>
              <a:t>Provide a Safety Net:</a:t>
            </a:r>
            <a:r>
              <a:rPr lang="en-GB" dirty="0"/>
              <a:t> A universal scheme prevents vulnerable children slipping through the current means-tested system.</a:t>
            </a:r>
            <a:endParaRPr lang="en-GB" dirty="0"/>
          </a:p>
          <a:p>
            <a:r>
              <a:rPr lang="en-GB" b="1" dirty="0"/>
              <a:t>Simplified System:</a:t>
            </a:r>
            <a:r>
              <a:rPr lang="en-GB" dirty="0"/>
              <a:t> Easing the burden on schools to determine eligibility and manage the means-testing process. </a:t>
            </a:r>
            <a:endParaRPr lang="en-US" sz="2400" dirty="0"/>
          </a:p>
          <a:p>
            <a:pPr marL="0" indent="0">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7030A0"/>
                </a:solidFill>
                <a:latin typeface="Segoe UI Black" panose="020B0A02040204020203" pitchFamily="34" charset="0"/>
                <a:ea typeface="Segoe UI Black" panose="020B0A02040204020203" pitchFamily="34" charset="0"/>
              </a:rPr>
              <a:t>Why focus on universal FSMs?</a:t>
            </a:r>
            <a:endParaRPr lang="en-GB" sz="4000" dirty="0">
              <a:solidFill>
                <a:srgbClr val="7030A0"/>
              </a:solidFill>
              <a:latin typeface="Segoe UI Black" panose="020B0A02040204020203" pitchFamily="34" charset="0"/>
              <a:ea typeface="Segoe UI Black" panose="020B0A02040204020203" pitchFamily="34" charset="0"/>
            </a:endParaRPr>
          </a:p>
        </p:txBody>
      </p:sp>
      <p:sp>
        <p:nvSpPr>
          <p:cNvPr id="3" name="Content Placeholder 2"/>
          <p:cNvSpPr>
            <a:spLocks noGrp="1"/>
          </p:cNvSpPr>
          <p:nvPr>
            <p:ph idx="1"/>
          </p:nvPr>
        </p:nvSpPr>
        <p:spPr>
          <a:xfrm>
            <a:off x="838200" y="1545209"/>
            <a:ext cx="10515600" cy="4603800"/>
          </a:xfrm>
        </p:spPr>
        <p:txBody>
          <a:bodyPr>
            <a:noAutofit/>
          </a:bodyPr>
          <a:lstStyle/>
          <a:p>
            <a:pPr>
              <a:lnSpc>
                <a:spcPct val="100000"/>
              </a:lnSpc>
              <a:spcBef>
                <a:spcPts val="0"/>
              </a:spcBef>
            </a:pPr>
            <a:r>
              <a:rPr lang="en-US" dirty="0"/>
              <a:t>Current uptake is about 81% of those eligible; 17,860 children are not accessing their FSM entitlement</a:t>
            </a:r>
            <a:endParaRPr lang="en-US" dirty="0"/>
          </a:p>
          <a:p>
            <a:r>
              <a:rPr lang="en-GB" kern="0" dirty="0">
                <a:effectLst/>
                <a:ea typeface="Calibri" panose="020F0502020204030204" pitchFamily="34" charset="0"/>
              </a:rPr>
              <a:t>ISER at the University of Essex (2024) – evaluation of impact of universal free sc</a:t>
            </a:r>
            <a:r>
              <a:rPr lang="en-GB" kern="0" dirty="0">
                <a:ea typeface="Calibri" panose="020F0502020204030204" pitchFamily="34" charset="0"/>
              </a:rPr>
              <a:t>hool meals schemes in London.</a:t>
            </a:r>
            <a:r>
              <a:rPr lang="en-GB" kern="0" dirty="0">
                <a:effectLst/>
                <a:ea typeface="Calibri" panose="020F0502020204030204" pitchFamily="34" charset="0"/>
              </a:rPr>
              <a:t> </a:t>
            </a:r>
            <a:r>
              <a:rPr lang="en-GB" kern="0" dirty="0">
                <a:ea typeface="Calibri" panose="020F0502020204030204" pitchFamily="34" charset="0"/>
              </a:rPr>
              <a:t>U</a:t>
            </a:r>
            <a:r>
              <a:rPr lang="en-GB" kern="0" dirty="0">
                <a:effectLst/>
                <a:ea typeface="Calibri" panose="020F0502020204030204" pitchFamily="34" charset="0"/>
              </a:rPr>
              <a:t>niversal provision increased take-up amongst those already eligible under means-testing; reduced obesity prevalence; helped households with the cost of living; and improved reading test scores</a:t>
            </a:r>
            <a:endParaRPr lang="en-GB" kern="0" dirty="0">
              <a:effectLst/>
              <a:ea typeface="Calibri" panose="020F0502020204030204" pitchFamily="34" charset="0"/>
            </a:endParaRPr>
          </a:p>
          <a:p>
            <a:r>
              <a:rPr lang="en-US" dirty="0"/>
              <a:t>NICCY (2017) – School meals and snacks account for 52% of all education expenditure by parents </a:t>
            </a:r>
            <a:endParaRPr lang="en-US" dirty="0"/>
          </a:p>
          <a:p>
            <a:r>
              <a:rPr lang="en-US" dirty="0"/>
              <a:t>NICCY (2025) – the eligibility criteria are not working, 41% of children in poverty aren’t entitled to FSM; no account of family size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478" y="365125"/>
            <a:ext cx="10933044" cy="1325563"/>
          </a:xfrm>
        </p:spPr>
        <p:txBody>
          <a:bodyPr/>
          <a:lstStyle/>
          <a:p>
            <a:r>
              <a:rPr lang="en-US" dirty="0">
                <a:solidFill>
                  <a:srgbClr val="7030A0"/>
                </a:solidFill>
                <a:latin typeface="Segoe UI Black" panose="020B0A02040204020203" pitchFamily="34" charset="0"/>
                <a:ea typeface="Segoe UI Black" panose="020B0A02040204020203" pitchFamily="34" charset="0"/>
              </a:rPr>
              <a:t>Growing support for a universal policy</a:t>
            </a:r>
            <a:endParaRPr lang="en-GB" dirty="0">
              <a:solidFill>
                <a:srgbClr val="7030A0"/>
              </a:solidFill>
              <a:latin typeface="Segoe UI Black" panose="020B0A02040204020203" pitchFamily="34" charset="0"/>
              <a:ea typeface="Segoe UI Black" panose="020B0A02040204020203" pitchFamily="34" charset="0"/>
            </a:endParaRPr>
          </a:p>
        </p:txBody>
      </p:sp>
      <p:sp>
        <p:nvSpPr>
          <p:cNvPr id="3" name="Content Placeholder 2"/>
          <p:cNvSpPr>
            <a:spLocks noGrp="1"/>
          </p:cNvSpPr>
          <p:nvPr>
            <p:ph idx="1"/>
          </p:nvPr>
        </p:nvSpPr>
        <p:spPr>
          <a:xfrm>
            <a:off x="838200" y="1825625"/>
            <a:ext cx="10515600" cy="4667250"/>
          </a:xfrm>
        </p:spPr>
        <p:txBody>
          <a:bodyPr>
            <a:normAutofit/>
          </a:bodyPr>
          <a:lstStyle/>
          <a:p>
            <a:pPr marL="0" indent="0" algn="ctr">
              <a:buNone/>
            </a:pPr>
            <a:endParaRPr lang="en-GB" b="1" dirty="0"/>
          </a:p>
          <a:p>
            <a:pPr marL="0" indent="0" algn="ctr">
              <a:buNone/>
            </a:pPr>
            <a:r>
              <a:rPr lang="en-GB" b="1" dirty="0"/>
              <a:t>‘NICCY strongly recommends that we move towards providing free school meals for all children given the impact this would have on children’s health, education and wellbeing. Furthermore, current eligibility does not serve as an accurate measure of poverty. This needs urgently addressed given its use in relation to provision of uniform grants and targeting additional ‘extended schools’ funding for schools, to tackle educational disadvantage associated with poverty.’</a:t>
            </a:r>
            <a:endParaRPr lang="en-US"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7030A0"/>
                </a:solidFill>
                <a:latin typeface="Segoe UI Black" panose="020B0A02040204020203" pitchFamily="34" charset="0"/>
                <a:ea typeface="Segoe UI Black" panose="020B0A02040204020203" pitchFamily="34" charset="0"/>
              </a:rPr>
              <a:t>How does NI provision compare?</a:t>
            </a:r>
            <a:endParaRPr lang="en-GB" dirty="0">
              <a:solidFill>
                <a:srgbClr val="7030A0"/>
              </a:solidFill>
              <a:latin typeface="Segoe UI Black" panose="020B0A02040204020203" pitchFamily="34" charset="0"/>
              <a:ea typeface="Segoe UI Black" panose="020B0A02040204020203" pitchFamily="34" charset="0"/>
            </a:endParaRPr>
          </a:p>
        </p:txBody>
      </p:sp>
      <p:sp>
        <p:nvSpPr>
          <p:cNvPr id="3" name="Content Placeholder 2"/>
          <p:cNvSpPr>
            <a:spLocks noGrp="1"/>
          </p:cNvSpPr>
          <p:nvPr>
            <p:ph idx="1"/>
          </p:nvPr>
        </p:nvSpPr>
        <p:spPr>
          <a:xfrm>
            <a:off x="838200" y="1559295"/>
            <a:ext cx="10515600" cy="4933580"/>
          </a:xfrm>
        </p:spPr>
        <p:txBody>
          <a:bodyPr>
            <a:normAutofit/>
          </a:bodyPr>
          <a:lstStyle/>
          <a:p>
            <a:r>
              <a:rPr lang="en-US" sz="2600" b="1" dirty="0"/>
              <a:t>NI </a:t>
            </a:r>
            <a:r>
              <a:rPr lang="en-US" sz="2600" dirty="0"/>
              <a:t>– eligible if in receipt of UC and under an income threshold of £15,390</a:t>
            </a:r>
            <a:endParaRPr lang="en-US" sz="2600" dirty="0"/>
          </a:p>
          <a:p>
            <a:r>
              <a:rPr lang="en-US" sz="2600" b="1" dirty="0"/>
              <a:t>England </a:t>
            </a:r>
            <a:r>
              <a:rPr lang="en-US" sz="2600" dirty="0"/>
              <a:t>– </a:t>
            </a:r>
            <a:r>
              <a:rPr lang="en-US" sz="2600" dirty="0">
                <a:highlight>
                  <a:srgbClr val="FFFF00"/>
                </a:highlight>
              </a:rPr>
              <a:t>Universal provision </a:t>
            </a:r>
            <a:r>
              <a:rPr lang="en-US" sz="2600" dirty="0"/>
              <a:t>from Reception to Year 2, some councils pay for universal provision for all primary school children; FSM entitlement extended to all children in families receiving UC as of Sept 2026</a:t>
            </a:r>
            <a:endParaRPr lang="en-US" sz="2600" dirty="0"/>
          </a:p>
          <a:p>
            <a:r>
              <a:rPr lang="en-US" sz="2600" b="1" dirty="0"/>
              <a:t>Scotland</a:t>
            </a:r>
            <a:r>
              <a:rPr lang="en-US" sz="2600" dirty="0"/>
              <a:t> – </a:t>
            </a:r>
            <a:r>
              <a:rPr lang="en-US" sz="2600" dirty="0">
                <a:highlight>
                  <a:srgbClr val="FFFF00"/>
                </a:highlight>
              </a:rPr>
              <a:t>Universal provision</a:t>
            </a:r>
            <a:r>
              <a:rPr lang="en-US" sz="2600" dirty="0"/>
              <a:t> primary 1 – 5; older children entitlement is based on qualifying benefit eligibility</a:t>
            </a:r>
            <a:endParaRPr lang="en-US" sz="2600" dirty="0"/>
          </a:p>
          <a:p>
            <a:r>
              <a:rPr lang="en-US" sz="2600" b="1" dirty="0"/>
              <a:t>Wales</a:t>
            </a:r>
            <a:r>
              <a:rPr lang="en-US" sz="2600" dirty="0"/>
              <a:t> – </a:t>
            </a:r>
            <a:r>
              <a:rPr lang="en-US" sz="2600" dirty="0">
                <a:highlight>
                  <a:srgbClr val="FFFF00"/>
                </a:highlight>
              </a:rPr>
              <a:t>Universal provision </a:t>
            </a:r>
            <a:r>
              <a:rPr lang="en-US" sz="2600" dirty="0"/>
              <a:t>in all publicly funded primary schools in 2024; older children entitlement is based on qualifying benefit eligibility</a:t>
            </a:r>
            <a:endParaRPr lang="en-US" sz="2600" dirty="0"/>
          </a:p>
          <a:p>
            <a:r>
              <a:rPr lang="en-US" sz="2600" b="1" dirty="0" err="1"/>
              <a:t>RoI</a:t>
            </a:r>
            <a:r>
              <a:rPr lang="en-US" sz="2600" b="1" dirty="0"/>
              <a:t> </a:t>
            </a:r>
            <a:r>
              <a:rPr lang="en-US" sz="2600" dirty="0"/>
              <a:t>– </a:t>
            </a:r>
            <a:r>
              <a:rPr lang="en-US" sz="2600" dirty="0">
                <a:highlight>
                  <a:srgbClr val="FFFF00"/>
                </a:highlight>
              </a:rPr>
              <a:t>Universal provision</a:t>
            </a:r>
            <a:r>
              <a:rPr lang="en-US" sz="2600" dirty="0"/>
              <a:t> in all primary schools from Sept 25; some food items funded for older children in disadvantaged areas</a:t>
            </a:r>
            <a:endParaRPr lang="en-US" sz="2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7030A0"/>
                </a:solidFill>
                <a:latin typeface="Segoe UI Black" panose="020B0A02040204020203" pitchFamily="34" charset="0"/>
                <a:ea typeface="Segoe UI Black" panose="020B0A02040204020203" pitchFamily="34" charset="0"/>
              </a:rPr>
              <a:t>DE Review of FSM and Uniform Grant</a:t>
            </a:r>
            <a:endParaRPr lang="en-GB" dirty="0">
              <a:solidFill>
                <a:srgbClr val="7030A0"/>
              </a:solidFill>
              <a:latin typeface="Segoe UI Black" panose="020B0A02040204020203" pitchFamily="34" charset="0"/>
              <a:ea typeface="Segoe UI Black" panose="020B0A02040204020203" pitchFamily="34" charset="0"/>
            </a:endParaRPr>
          </a:p>
        </p:txBody>
      </p:sp>
      <p:sp>
        <p:nvSpPr>
          <p:cNvPr id="3" name="Content Placeholder 2"/>
          <p:cNvSpPr>
            <a:spLocks noGrp="1"/>
          </p:cNvSpPr>
          <p:nvPr>
            <p:ph idx="1"/>
          </p:nvPr>
        </p:nvSpPr>
        <p:spPr>
          <a:xfrm>
            <a:off x="838200" y="1825625"/>
            <a:ext cx="10515600" cy="4667250"/>
          </a:xfrm>
        </p:spPr>
        <p:txBody>
          <a:bodyPr>
            <a:normAutofit/>
          </a:bodyPr>
          <a:lstStyle/>
          <a:p>
            <a:r>
              <a:rPr lang="en-US" dirty="0"/>
              <a:t>Initiated by Minister Weir in May 2021</a:t>
            </a:r>
            <a:endParaRPr lang="en-US" dirty="0"/>
          </a:p>
          <a:p>
            <a:r>
              <a:rPr lang="en-US" dirty="0"/>
              <a:t>Developed costed options including extending eligibility and options for universal free school meals</a:t>
            </a:r>
            <a:endParaRPr lang="en-US" dirty="0"/>
          </a:p>
          <a:p>
            <a:r>
              <a:rPr lang="en-US" dirty="0"/>
              <a:t>Public consultation in 2024/25 </a:t>
            </a:r>
            <a:endParaRPr lang="en-US" dirty="0"/>
          </a:p>
          <a:p>
            <a:pPr marL="0" indent="0">
              <a:buNone/>
            </a:pPr>
            <a:endParaRPr lang="en-US" dirty="0"/>
          </a:p>
          <a:p>
            <a:pPr marL="0" indent="0" algn="ctr">
              <a:buNone/>
            </a:pPr>
            <a:r>
              <a:rPr lang="en-GB" b="1" dirty="0"/>
              <a:t>‘[D]</a:t>
            </a:r>
            <a:r>
              <a:rPr lang="en-GB" b="1" dirty="0" err="1"/>
              <a:t>espite</a:t>
            </a:r>
            <a:r>
              <a:rPr lang="en-GB" b="1" dirty="0"/>
              <a:t> the Minister stating that he would have welcomed the opportunity to introduce universal free school meal provision, the current budgetary constraints facing both the Department and the wider Executive mean that this is not achievable at this point.’</a:t>
            </a:r>
            <a:endParaRPr lang="en-GB" b="1" dirty="0"/>
          </a:p>
          <a:p>
            <a:pPr marL="0" indent="0" algn="ctr">
              <a:buNone/>
            </a:pPr>
            <a:r>
              <a:rPr lang="en-GB" b="1" dirty="0"/>
              <a:t>(July 2025)</a:t>
            </a:r>
            <a:endParaRPr lang="en-US"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0719"/>
            <a:ext cx="10515600" cy="1379970"/>
          </a:xfrm>
        </p:spPr>
        <p:txBody>
          <a:bodyPr/>
          <a:lstStyle/>
          <a:p>
            <a:r>
              <a:rPr lang="en-US" dirty="0">
                <a:solidFill>
                  <a:srgbClr val="7030A0"/>
                </a:solidFill>
                <a:latin typeface="Segoe UI Black" panose="020B0A02040204020203" pitchFamily="34" charset="0"/>
                <a:ea typeface="Segoe UI Black" panose="020B0A02040204020203" pitchFamily="34" charset="0"/>
              </a:rPr>
              <a:t>Next steps?</a:t>
            </a:r>
            <a:endParaRPr lang="en-GB" dirty="0">
              <a:solidFill>
                <a:srgbClr val="7030A0"/>
              </a:solidFill>
              <a:latin typeface="Segoe UI Black" panose="020B0A02040204020203" pitchFamily="34" charset="0"/>
              <a:ea typeface="Segoe UI Black" panose="020B0A02040204020203" pitchFamily="34" charset="0"/>
            </a:endParaRPr>
          </a:p>
        </p:txBody>
      </p:sp>
      <p:sp>
        <p:nvSpPr>
          <p:cNvPr id="3" name="Content Placeholder 2"/>
          <p:cNvSpPr>
            <a:spLocks noGrp="1"/>
          </p:cNvSpPr>
          <p:nvPr>
            <p:ph idx="1"/>
          </p:nvPr>
        </p:nvSpPr>
        <p:spPr>
          <a:xfrm>
            <a:off x="376561" y="1106533"/>
            <a:ext cx="10515600" cy="4351338"/>
          </a:xfrm>
        </p:spPr>
        <p:txBody>
          <a:bodyPr>
            <a:normAutofit fontScale="85000" lnSpcReduction="20000"/>
          </a:bodyPr>
          <a:lstStyle/>
          <a:p>
            <a:pPr marL="0" indent="0">
              <a:buNone/>
            </a:pPr>
            <a:endParaRPr lang="en-US" dirty="0"/>
          </a:p>
          <a:p>
            <a:r>
              <a:rPr lang="en-US" sz="3300" dirty="0"/>
              <a:t>Education budget is £3.6 billion, EA is £300m in deficit</a:t>
            </a:r>
            <a:endParaRPr lang="en-US" sz="3300" dirty="0"/>
          </a:p>
          <a:p>
            <a:r>
              <a:rPr lang="en-US" sz="3300" dirty="0"/>
              <a:t>Investment to tackle cost of the school day should be shared with </a:t>
            </a:r>
            <a:r>
              <a:rPr lang="en-US" sz="3300" dirty="0" err="1"/>
              <a:t>DfC</a:t>
            </a:r>
            <a:r>
              <a:rPr lang="en-US" sz="3300" dirty="0"/>
              <a:t> due to anti-poverty remit</a:t>
            </a:r>
            <a:endParaRPr lang="en-US" sz="3300" dirty="0"/>
          </a:p>
          <a:p>
            <a:r>
              <a:rPr lang="en-US" sz="3300" dirty="0"/>
              <a:t>Barnett Consequential from expansion of FSM in England could be £16m per year</a:t>
            </a:r>
            <a:endParaRPr lang="en-US" sz="3300" dirty="0"/>
          </a:p>
          <a:p>
            <a:r>
              <a:rPr lang="en-US" sz="3300" dirty="0"/>
              <a:t>Time to consider the achievability of universal FSM as a key anti-poverty intervention</a:t>
            </a:r>
            <a:endParaRPr lang="en-US" sz="3300" dirty="0"/>
          </a:p>
          <a:p>
            <a:r>
              <a:rPr lang="en-US" sz="3300" dirty="0"/>
              <a:t>Broader picture – DE proposed budget strategy reflects an austerity vision of the future of education. As families pay more, children receive less in terms of delivery and meeting their needs.</a:t>
            </a:r>
            <a:endParaRPr lang="en-US" sz="3300" dirty="0"/>
          </a:p>
          <a:p>
            <a:pPr marL="0" indent="0">
              <a:lnSpc>
                <a:spcPct val="100000"/>
              </a:lnSpc>
              <a:spcBef>
                <a:spcPts val="0"/>
              </a:spcBef>
              <a:buNone/>
            </a:pPr>
            <a:endParaRPr lang="en-US" dirty="0"/>
          </a:p>
        </p:txBody>
      </p:sp>
      <p:pic>
        <p:nvPicPr>
          <p:cNvPr id="4" name="Picture 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5327650"/>
            <a:ext cx="12192000"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ontactDetails xmlns="a5963b38-81a2-4e6a-b18d-0c0d5e4fbbd8" xsi:nil="true"/>
    <lcf76f155ced4ddcb4097134ff3c332f xmlns="a5963b38-81a2-4e6a-b18d-0c0d5e4fbbd8">
      <Terms xmlns="http://schemas.microsoft.com/office/infopath/2007/PartnerControls"/>
    </lcf76f155ced4ddcb4097134ff3c332f>
    <TaxCatchAll xmlns="6606e6c1-d46c-43f3-a03a-4d4c5249274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FF96D587D4F643BBAFD42A27ACADBC" ma:contentTypeVersion="19" ma:contentTypeDescription="Create a new document." ma:contentTypeScope="" ma:versionID="23d1b11fee2df6ca2c4254fb0d2d6630">
  <xsd:schema xmlns:xsd="http://www.w3.org/2001/XMLSchema" xmlns:xs="http://www.w3.org/2001/XMLSchema" xmlns:p="http://schemas.microsoft.com/office/2006/metadata/properties" xmlns:ns2="a5963b38-81a2-4e6a-b18d-0c0d5e4fbbd8" xmlns:ns3="6606e6c1-d46c-43f3-a03a-4d4c52492744" targetNamespace="http://schemas.microsoft.com/office/2006/metadata/properties" ma:root="true" ma:fieldsID="755770a4dce23a52eb82c63606c2b3be" ns2:_="" ns3:_="">
    <xsd:import namespace="a5963b38-81a2-4e6a-b18d-0c0d5e4fbbd8"/>
    <xsd:import namespace="6606e6c1-d46c-43f3-a03a-4d4c52492744"/>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element ref="ns2:ContactDetails" minOccurs="0"/>
                <xsd:element ref="ns2:MediaServiceLocatio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963b38-81a2-4e6a-b18d-0c0d5e4fbb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ContactDetails" ma:index="18" nillable="true" ma:displayName="Contact Details" ma:format="Dropdown" ma:internalName="ContactDetails">
      <xsd:simpleType>
        <xsd:restriction base="dms:Text">
          <xsd:maxLength value="255"/>
        </xsd:restrictio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294def4-c490-4490-8e4b-2cefe6f84c4a"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06e6c1-d46c-43f3-a03a-4d4c5249274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3fd9b85-1e8c-40d7-92f8-b1584819d6db}" ma:internalName="TaxCatchAll" ma:showField="CatchAllData" ma:web="6606e6c1-d46c-43f3-a03a-4d4c524927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F4523C-31FB-4EA5-88EE-B1285DFD973D}">
  <ds:schemaRefs/>
</ds:datastoreItem>
</file>

<file path=customXml/itemProps2.xml><?xml version="1.0" encoding="utf-8"?>
<ds:datastoreItem xmlns:ds="http://schemas.openxmlformats.org/officeDocument/2006/customXml" ds:itemID="{55C88A08-5A83-4A55-851B-1D241C4E5A2B}">
  <ds:schemaRefs/>
</ds:datastoreItem>
</file>

<file path=customXml/itemProps3.xml><?xml version="1.0" encoding="utf-8"?>
<ds:datastoreItem xmlns:ds="http://schemas.openxmlformats.org/officeDocument/2006/customXml" ds:itemID="{937E65B9-5DA5-4149-8F99-E8E7BDD6873B}">
  <ds:schemaRefs/>
</ds:datastoreItem>
</file>

<file path=docProps/app.xml><?xml version="1.0" encoding="utf-8"?>
<Properties xmlns="http://schemas.openxmlformats.org/officeDocument/2006/extended-properties" xmlns:vt="http://schemas.openxmlformats.org/officeDocument/2006/docPropsVTypes">
  <TotalTime>0</TotalTime>
  <Words>4534</Words>
  <Application>WPS Presentation</Application>
  <PresentationFormat>Widescreen</PresentationFormat>
  <Paragraphs>62</Paragraphs>
  <Slides>8</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8</vt:i4>
      </vt:variant>
    </vt:vector>
  </HeadingPairs>
  <TitlesOfParts>
    <vt:vector size="18" baseType="lpstr">
      <vt:lpstr>Arial</vt:lpstr>
      <vt:lpstr>SimSun</vt:lpstr>
      <vt:lpstr>Wingdings</vt:lpstr>
      <vt:lpstr>Segoe UI Black</vt:lpstr>
      <vt:lpstr>Arial Black</vt:lpstr>
      <vt:lpstr>Calibri</vt:lpstr>
      <vt:lpstr>Microsoft YaHei</vt:lpstr>
      <vt:lpstr>Arial Unicode MS</vt:lpstr>
      <vt:lpstr>Calibri Light</vt:lpstr>
      <vt:lpstr>Office Theme</vt:lpstr>
      <vt:lpstr>Cost of the school day</vt:lpstr>
      <vt:lpstr>UNISON CAMPAIGN – UNIVERSAL FREE SCHOOL MEALS FOR NORTHERN IRELAND</vt:lpstr>
      <vt:lpstr>Why focus on universal FSMs?</vt:lpstr>
      <vt:lpstr>Why focus on universal FSMs?</vt:lpstr>
      <vt:lpstr>Growing support for a universal policy</vt:lpstr>
      <vt:lpstr>How does NI provision compare?</vt:lpstr>
      <vt:lpstr>DE Review of FSM and Uniform Grant</vt:lpstr>
      <vt:lpstr>Next steps?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UNISON ‘FREE SCHOOL MEALS FOR ALL’ CAMPAIGN</dc:title>
  <dc:creator>John Patrick Clayton</dc:creator>
  <cp:lastModifiedBy>Rebecca Bor</cp:lastModifiedBy>
  <cp:revision>20</cp:revision>
  <dcterms:created xsi:type="dcterms:W3CDTF">2024-03-08T11:02:00Z</dcterms:created>
  <dcterms:modified xsi:type="dcterms:W3CDTF">2026-02-09T11:57:46Z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0x010100E6FF96D587D4F643BBAFD42A27ACADBC</vt:lpwstr>
  </property>
  <property fmtid="{D5CDD505-2E9C-101B-9397-08002B2CF9AE}" pid="3" name="ICV">
    <vt:lpwstr>98D5759BFB3640DFAEE9527C3AD8BF6F_13</vt:lpwstr>
  </property>
  <property fmtid="{D5CDD505-2E9C-101B-9397-08002B2CF9AE}" pid="4" name="KSOProductBuildVer">
    <vt:lpwstr>1033-12.2.0.23196</vt:lpwstr>
  </property>
</Properties>
</file>