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  <p:sldId id="264" r:id="rId4"/>
    <p:sldId id="270" r:id="rId5"/>
    <p:sldId id="271" r:id="rId6"/>
    <p:sldId id="265" r:id="rId7"/>
    <p:sldId id="266" r:id="rId8"/>
    <p:sldId id="267" r:id="rId9"/>
    <p:sldId id="268" r:id="rId10"/>
    <p:sldId id="273" r:id="rId11"/>
    <p:sldId id="269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6BA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pic>
        <p:nvPicPr>
          <p:cNvPr id="13" name="Picture 12" descr="A blue rectangular object with black background&#10;&#10;Description automatically generate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476">
            <a:off x="4212520" y="1967715"/>
            <a:ext cx="14818401" cy="141569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927" y="4812549"/>
            <a:ext cx="3511922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280F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280F44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927" y="4812549"/>
            <a:ext cx="3511922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rectangular object with black background&#10;&#10;Description automatically generate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476">
            <a:off x="4212520" y="1967715"/>
            <a:ext cx="14818401" cy="14156933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280F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686BAF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927" y="4812549"/>
            <a:ext cx="3511922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280F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686BAF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927" y="4812549"/>
            <a:ext cx="3511922" cy="17292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686BAF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80F44"/>
                </a:solidFill>
              </a:defRPr>
            </a:lvl1pPr>
            <a:lvl2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pic>
        <p:nvPicPr>
          <p:cNvPr id="8" name="Picture 7" descr="A blue circle with black background&#10;&#10;Description automatically generat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929" y="5311982"/>
            <a:ext cx="1481280" cy="1458760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0F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B7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80F44"/>
                </a:solidFill>
              </a:defRPr>
            </a:lvl1pPr>
            <a:lvl2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80F44"/>
                </a:solidFill>
              </a:defRPr>
            </a:lvl1pPr>
            <a:lvl2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325476">
            <a:off x="4212520" y="1967715"/>
            <a:ext cx="14818400" cy="141569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686BAF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80F44"/>
                </a:solidFill>
              </a:defRPr>
            </a:lvl1pPr>
            <a:lvl2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  <p:pic>
        <p:nvPicPr>
          <p:cNvPr id="6" name="Picture 5" descr="A person holding a baby&#10;&#10;Description automatically generate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111" y="-771187"/>
            <a:ext cx="11443781" cy="76291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325476">
            <a:off x="4212520" y="1967715"/>
            <a:ext cx="14818400" cy="141569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80F44"/>
                </a:solidFill>
              </a:defRPr>
            </a:lvl1pPr>
            <a:lvl2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  <p:pic>
        <p:nvPicPr>
          <p:cNvPr id="8" name="Picture 7" descr="A person in wheelchair holding a dog&#10;&#10;Description automatically generate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314" y="-1517516"/>
            <a:ext cx="12563274" cy="8375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0F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9370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53B7A4"/>
                </a:solidFill>
              </a:defRPr>
            </a:lvl1pPr>
          </a:lstStyle>
          <a:p>
            <a:r>
              <a:rPr lang="en-US" dirty="0"/>
              <a:t>This is a heading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7334" y="4311373"/>
            <a:ext cx="8596668" cy="1729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bullet point</a:t>
            </a:r>
            <a:endParaRPr lang="en-US" dirty="0"/>
          </a:p>
          <a:p>
            <a:pPr lvl="1"/>
            <a:r>
              <a:rPr lang="en-US" dirty="0"/>
              <a:t>This is a sub point</a:t>
            </a:r>
            <a:endParaRPr lang="en-US" dirty="0"/>
          </a:p>
          <a:p>
            <a:pPr lvl="2"/>
            <a:r>
              <a:rPr lang="en-US" dirty="0"/>
              <a:t>This is a sub point</a:t>
            </a:r>
            <a:endParaRPr lang="en-US" dirty="0"/>
          </a:p>
          <a:p>
            <a:pPr lvl="3"/>
            <a:r>
              <a:rPr lang="en-US" dirty="0"/>
              <a:t>This is a sub point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2138863"/>
            <a:ext cx="8596668" cy="17299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This is a paragraph.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325476">
            <a:off x="4017917" y="1695341"/>
            <a:ext cx="14818400" cy="14156932"/>
          </a:xfrm>
          <a:prstGeom prst="rect">
            <a:avLst/>
          </a:prstGeom>
        </p:spPr>
      </p:pic>
      <p:pic>
        <p:nvPicPr>
          <p:cNvPr id="14" name="Picture 13" descr="A person smiling with her arms crossed&#10;&#10;Description automatically generate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044" y="207254"/>
            <a:ext cx="11185915" cy="66507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6BA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yellow text on a black background&#10;&#10;Description automatically generat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27" y="4812549"/>
            <a:ext cx="3511923" cy="172926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FFE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1728280"/>
            <a:ext cx="7017245" cy="18612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an example of a pull quote”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3847289"/>
            <a:ext cx="7017245" cy="837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- Jane Doe, 2023</a:t>
            </a:r>
            <a:endParaRPr lang="en-US" dirty="0"/>
          </a:p>
        </p:txBody>
      </p:sp>
      <p:sp>
        <p:nvSpPr>
          <p:cNvPr id="10" name="Title 1"/>
          <p:cNvSpPr txBox="1"/>
          <p:nvPr userDrawn="1"/>
        </p:nvSpPr>
        <p:spPr>
          <a:xfrm>
            <a:off x="375780" y="1718552"/>
            <a:ext cx="392706" cy="11024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rgbClr val="FFE6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“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0F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1728280"/>
            <a:ext cx="7017245" cy="18612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an example of a pull quote”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3847289"/>
            <a:ext cx="7017245" cy="837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FFE600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- Jane Doe, 2023</a:t>
            </a:r>
            <a:endParaRPr lang="en-US" dirty="0"/>
          </a:p>
        </p:txBody>
      </p:sp>
      <p:sp>
        <p:nvSpPr>
          <p:cNvPr id="10" name="Title 1"/>
          <p:cNvSpPr txBox="1"/>
          <p:nvPr userDrawn="1"/>
        </p:nvSpPr>
        <p:spPr>
          <a:xfrm>
            <a:off x="375780" y="1718552"/>
            <a:ext cx="392706" cy="11024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rgbClr val="FFE6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“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B7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1728280"/>
            <a:ext cx="7017245" cy="18612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an example of a pull quote”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3847289"/>
            <a:ext cx="7017245" cy="837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- Jane Doe, 2023</a:t>
            </a:r>
            <a:endParaRPr lang="en-US" dirty="0"/>
          </a:p>
        </p:txBody>
      </p:sp>
      <p:sp>
        <p:nvSpPr>
          <p:cNvPr id="10" name="Title 1"/>
          <p:cNvSpPr txBox="1"/>
          <p:nvPr userDrawn="1"/>
        </p:nvSpPr>
        <p:spPr>
          <a:xfrm>
            <a:off x="375780" y="1718552"/>
            <a:ext cx="392706" cy="11024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rgbClr val="FFE6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“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6BA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1728280"/>
            <a:ext cx="7017245" cy="18612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an example of a pull quote”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3847289"/>
            <a:ext cx="7017245" cy="837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- Jane Doe, 2023</a:t>
            </a:r>
            <a:endParaRPr lang="en-US" dirty="0"/>
          </a:p>
        </p:txBody>
      </p:sp>
      <p:sp>
        <p:nvSpPr>
          <p:cNvPr id="10" name="Title 1"/>
          <p:cNvSpPr txBox="1"/>
          <p:nvPr userDrawn="1"/>
        </p:nvSpPr>
        <p:spPr>
          <a:xfrm>
            <a:off x="375780" y="1718552"/>
            <a:ext cx="392706" cy="11024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rgbClr val="FFE6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“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9929" y="5311982"/>
            <a:ext cx="1481279" cy="145875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1728280"/>
            <a:ext cx="7017245" cy="18612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600">
                <a:solidFill>
                  <a:srgbClr val="686BAF"/>
                </a:solidFill>
              </a:defRPr>
            </a:lvl1pPr>
          </a:lstStyle>
          <a:p>
            <a:r>
              <a:rPr lang="en-US" dirty="0"/>
              <a:t>This is an example of a pull quote”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7334" y="3847289"/>
            <a:ext cx="7017245" cy="837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280F44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144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371600" indent="0">
              <a:buFontTx/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828800" indent="0">
              <a:buNone/>
              <a:defRPr>
                <a:solidFill>
                  <a:srgbClr val="280F44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- Jane Doe, 2023</a:t>
            </a:r>
            <a:endParaRPr lang="en-US" dirty="0"/>
          </a:p>
        </p:txBody>
      </p:sp>
      <p:sp>
        <p:nvSpPr>
          <p:cNvPr id="10" name="Title 1"/>
          <p:cNvSpPr txBox="1"/>
          <p:nvPr userDrawn="1"/>
        </p:nvSpPr>
        <p:spPr>
          <a:xfrm>
            <a:off x="375780" y="1718552"/>
            <a:ext cx="392706" cy="11024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rgbClr val="FFE6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686BAF"/>
                </a:solidFill>
              </a:rPr>
              <a:t>“</a:t>
            </a:r>
            <a:endParaRPr lang="en-US" dirty="0">
              <a:solidFill>
                <a:srgbClr val="686BA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280F44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280F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pic>
        <p:nvPicPr>
          <p:cNvPr id="13" name="Picture 12" descr="A blue rectangular object with black background&#10;&#10;Description automatically generate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476">
            <a:off x="4212520" y="1967715"/>
            <a:ext cx="14818401" cy="141569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927" y="4812549"/>
            <a:ext cx="3511922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9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yellow text on a black background&#10;&#10;Description automatically generat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27" y="4812549"/>
            <a:ext cx="3511923" cy="1729266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FFE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B7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280F44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280F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pic>
        <p:nvPicPr>
          <p:cNvPr id="13" name="Picture 12" descr="A blue rectangular object with black background&#10;&#10;Description automatically generate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476">
            <a:off x="4212520" y="1967715"/>
            <a:ext cx="14818401" cy="141569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2927" y="4812549"/>
            <a:ext cx="3511922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B7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yellow text on a black background&#10;&#10;Description automatically generat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27" y="4812549"/>
            <a:ext cx="3511923" cy="1729266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FFE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0F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yellow text on a black background&#10;&#10;Description automatically generat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27" y="4812549"/>
            <a:ext cx="3511923" cy="1729266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FFE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325476">
            <a:off x="4212520" y="1967715"/>
            <a:ext cx="14818400" cy="141569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5327" y="4964949"/>
            <a:ext cx="3511922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0F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yellow text on a black background&#10;&#10;Description automatically generat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27" y="4812549"/>
            <a:ext cx="3511923" cy="1729266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FFE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FFE600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rectangular object with black background&#10;&#10;Description automatically generate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476">
            <a:off x="4212520" y="1967715"/>
            <a:ext cx="14818401" cy="14156933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700" y="3334844"/>
            <a:ext cx="6058300" cy="109689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rgbClr val="280F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99700" y="1688542"/>
            <a:ext cx="6058300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>
                <a:solidFill>
                  <a:srgbClr val="280F44"/>
                </a:solidFill>
              </a:defRPr>
            </a:lvl1pPr>
          </a:lstStyle>
          <a:p>
            <a:r>
              <a:rPr lang="en-US" dirty="0"/>
              <a:t>This is a title</a:t>
            </a:r>
            <a:endParaRPr lang="en-US" dirty="0"/>
          </a:p>
        </p:txBody>
      </p:sp>
      <p:pic>
        <p:nvPicPr>
          <p:cNvPr id="11" name="Picture 10" descr="A yellow text on a black background&#10;&#10;Description automatically generate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27" y="4812549"/>
            <a:ext cx="3511923" cy="172926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549329" y="5599072"/>
            <a:ext cx="6058300" cy="1096899"/>
          </a:xfrm>
          <a:prstGeom prst="rect">
            <a:avLst/>
          </a:prstGeom>
        </p:spPr>
        <p:txBody>
          <a:bodyPr rtlCol="0" anchor="t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E600"/>
                </a:solidFill>
                <a:effectLst/>
                <a:uLnTx/>
                <a:uFillTx/>
                <a:latin typeface="Mafins"/>
                <a:ea typeface="+mn-ea"/>
                <a:cs typeface="+mn-cs"/>
              </a:rPr>
              <a:t>Presented by: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E600"/>
              </a:solidFill>
              <a:effectLst/>
              <a:uLnTx/>
              <a:uFillTx/>
              <a:latin typeface="Maf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E600"/>
                </a:solidFill>
                <a:effectLst/>
                <a:uLnTx/>
                <a:uFillTx/>
                <a:latin typeface="Mafins"/>
                <a:ea typeface="+mn-ea"/>
                <a:cs typeface="+mn-cs"/>
              </a:rPr>
              <a:t>Meghan Hoyt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E600"/>
              </a:solidFill>
              <a:effectLst/>
              <a:uLnTx/>
              <a:uFillTx/>
              <a:latin typeface="Maf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E600"/>
                </a:solidFill>
                <a:effectLst/>
                <a:uLnTx/>
                <a:uFillTx/>
                <a:latin typeface="Mafins"/>
                <a:ea typeface="+mn-ea"/>
                <a:cs typeface="+mn-cs"/>
              </a:rPr>
              <a:t>Meghan.hoyt</a:t>
            </a:r>
            <a:r>
              <a:rPr lang="en-US" sz="2400" dirty="0">
                <a:solidFill>
                  <a:srgbClr val="FFE600"/>
                </a:solidFill>
                <a:latin typeface="Mafins"/>
              </a:rPr>
              <a:t>@wrda.net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E600"/>
              </a:solidFill>
              <a:effectLst/>
              <a:uLnTx/>
              <a:uFillTx/>
              <a:latin typeface="Mafins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329" y="740229"/>
            <a:ext cx="6058300" cy="2953844"/>
          </a:xfrm>
        </p:spPr>
        <p:txBody>
          <a:bodyPr anchor="b">
            <a:noAutofit/>
          </a:bodyPr>
          <a:lstStyle/>
          <a:p>
            <a:br>
              <a:rPr lang="en-US" sz="3200" kern="1200" dirty="0"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latin typeface="+mj-lt"/>
                <a:ea typeface="+mj-ea"/>
                <a:cs typeface="+mj-cs"/>
              </a:rPr>
              <a:t>Childcare in Northern Ireland: </a:t>
            </a:r>
            <a:br>
              <a:rPr lang="en-US" sz="3200" b="1" kern="1200" dirty="0"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latin typeface="+mj-lt"/>
                <a:ea typeface="+mj-ea"/>
                <a:cs typeface="+mj-cs"/>
              </a:rPr>
              <a:t>Is it working and for who? </a:t>
            </a:r>
            <a:endParaRPr lang="en-US" sz="3200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Children playing with block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714" y="1023257"/>
            <a:ext cx="5181600" cy="38794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7442" y="347995"/>
            <a:ext cx="9977157" cy="718806"/>
          </a:xfrm>
        </p:spPr>
        <p:txBody>
          <a:bodyPr/>
          <a:lstStyle/>
          <a:p>
            <a:r>
              <a:rPr lang="en-GB" dirty="0"/>
              <a:t>Reflections on the Draft Strategy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5958" y="889843"/>
            <a:ext cx="11658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/>
              <a:t>Commitment to increase funded pre-school places across NI </a:t>
            </a:r>
            <a:endParaRPr lang="en-GB" dirty="0"/>
          </a:p>
          <a:p>
            <a:pPr marL="342900" indent="-342900">
              <a:buAutoNum type="arabicParenR"/>
            </a:pPr>
            <a:endParaRPr lang="en-GB" dirty="0"/>
          </a:p>
          <a:p>
            <a:r>
              <a:rPr lang="en-GB" b="1" dirty="0"/>
              <a:t>Concern</a:t>
            </a:r>
            <a:r>
              <a:rPr lang="en-GB" dirty="0"/>
              <a:t>: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Pace of change – how quickly will new places be available?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Removal of prioritisation of socially disadvantaged children when applying for pre-school places</a:t>
            </a:r>
            <a:endParaRPr lang="en-GB" dirty="0"/>
          </a:p>
          <a:p>
            <a:endParaRPr lang="en-GB" dirty="0"/>
          </a:p>
          <a:p>
            <a:r>
              <a:rPr lang="en-GB" dirty="0"/>
              <a:t>2) Commitment to expand Sure Starts/Toybox/Pathway Programmes</a:t>
            </a:r>
            <a:endParaRPr lang="en-GB" dirty="0"/>
          </a:p>
          <a:p>
            <a:endParaRPr lang="en-GB" dirty="0"/>
          </a:p>
          <a:p>
            <a:r>
              <a:rPr lang="en-GB" b="1" dirty="0"/>
              <a:t>Concern</a:t>
            </a:r>
            <a:r>
              <a:rPr lang="en-GB" dirty="0"/>
              <a:t>: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These services are already stretched and cannot solely relied on to address disadvantage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3)  Commitment to increase affordability</a:t>
            </a:r>
            <a:endParaRPr lang="en-GB" dirty="0"/>
          </a:p>
          <a:p>
            <a:endParaRPr lang="en-GB" dirty="0"/>
          </a:p>
          <a:p>
            <a:r>
              <a:rPr lang="en-GB" b="1" dirty="0"/>
              <a:t>Concern</a:t>
            </a:r>
            <a:r>
              <a:rPr lang="en-GB" dirty="0"/>
              <a:t>: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NICSS scheme risks excluding families with significant need – supports those who are ‘eligible’ consistently framed as ‘working families’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NICSS scheme does not deal with prices rises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Relies on figures that do not measure informal childcare, ensuring that it will remain a feature of the system in the future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9044" y="406586"/>
            <a:ext cx="6058300" cy="1096899"/>
          </a:xfrm>
        </p:spPr>
        <p:txBody>
          <a:bodyPr/>
          <a:lstStyle/>
          <a:p>
            <a:r>
              <a:rPr lang="en-GB" dirty="0"/>
              <a:t>Campaigners are finding it difficult to support the Strategy. </a:t>
            </a:r>
            <a:endParaRPr lang="en-GB" dirty="0"/>
          </a:p>
          <a:p>
            <a:endParaRPr lang="en-GB" dirty="0"/>
          </a:p>
          <a:p>
            <a:r>
              <a:rPr lang="en-GB" dirty="0"/>
              <a:t>While the objectives appear well intentioned – the actions risk increasing inequality and undermining key commitments to equity, standardisation and affordability.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0556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0729" y="363044"/>
            <a:ext cx="10543214" cy="1096899"/>
          </a:xfrm>
        </p:spPr>
        <p:txBody>
          <a:bodyPr/>
          <a:lstStyle/>
          <a:p>
            <a:r>
              <a:rPr lang="en-GB" dirty="0"/>
              <a:t>Current Child Care Support Schemes in Northern Ireland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20729" y="911493"/>
            <a:ext cx="113705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Universal Credit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Up to 85% of childcare costs can be reclaimed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There are maximum monthly limits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Must be with a registered provider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/>
              <a:t>Childcare Vouchers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** Not accepting new entrants as of 2018**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Vouchers provided by your employer as part of a salary sacrifice scheme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Part of gross salary exchanged for vouchers which could be used to pay registered providers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Some employers do not provide the scheme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Must leave this scheme to join another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/>
              <a:t>Tax-Free Childcare Scheme (TFC)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Started 2017 – UK wide scheme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Available to ‘working’ families for children under 12 (under 17 if disabled)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Can claim 20% of costs – up to a max of £2,000 per year (per child)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Must be registered provider AND the provider must be registered with the scheme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r>
              <a:rPr lang="en-GB" b="1" u="sng" dirty="0"/>
              <a:t>Northern Ireland Child Care Subsidy Scheme (NICSS)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Started 2024 – just NI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Extended in 2025 to include all children under 12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Provides 15% subsidy on child-care costs for those eligible for Tax-Free Scheme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Amount is capped at £184 per child per month</a:t>
            </a:r>
            <a:endParaRPr lang="en-GB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82971" y="406588"/>
            <a:ext cx="6058300" cy="692870"/>
          </a:xfrm>
        </p:spPr>
        <p:txBody>
          <a:bodyPr/>
          <a:lstStyle/>
          <a:p>
            <a:r>
              <a:rPr lang="en-GB" dirty="0"/>
              <a:t>Key Challenges with Current System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31371" y="1274885"/>
            <a:ext cx="705394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Complex</a:t>
            </a:r>
            <a:endParaRPr lang="en-GB" b="1" u="sng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Many different types of providers. No standardisation or consistency</a:t>
            </a: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Support system is difficult to navigate</a:t>
            </a:r>
            <a:endParaRPr lang="en-GB" sz="1600" dirty="0"/>
          </a:p>
          <a:p>
            <a:pPr lvl="1"/>
            <a:endParaRPr lang="en-GB" sz="1600" dirty="0"/>
          </a:p>
          <a:p>
            <a:r>
              <a:rPr lang="en-GB" b="1" u="sng" dirty="0"/>
              <a:t>Unaffordable</a:t>
            </a:r>
            <a:endParaRPr lang="en-GB" b="1" u="sng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 support schemes have not alleviated the cost to families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Does not deal with rising costs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Focuses on supporting ‘working families’ rather than providing universal, low-cost care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/>
              <a:t>Quality of care </a:t>
            </a:r>
            <a:endParaRPr lang="en-GB" b="1" u="sng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Lack of standardisation impacts service provision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/>
              <a:t>Labour conditions</a:t>
            </a:r>
            <a:endParaRPr lang="en-GB" b="1" u="sng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Care workers remain undervalued and employment can be precarious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99699" y="591643"/>
            <a:ext cx="8442271" cy="1096899"/>
          </a:xfrm>
        </p:spPr>
        <p:txBody>
          <a:bodyPr/>
          <a:lstStyle/>
          <a:p>
            <a:r>
              <a:rPr lang="en-GB" dirty="0"/>
              <a:t>Negative Outcomes of Current System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99700" y="1491343"/>
            <a:ext cx="108589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Barrier to Employment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Lack of affordable childcare acts as a barrier to employment, particularly for women</a:t>
            </a:r>
            <a:r>
              <a:rPr lang="en-GB" b="1" u="sng" dirty="0"/>
              <a:t> 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u="sng" dirty="0"/>
          </a:p>
          <a:p>
            <a:r>
              <a:rPr lang="en-GB" b="1" u="sng" dirty="0"/>
              <a:t>Adverse Outcomes for Children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lack of high quality, universal childcare is an evidence-based policy for improving a wide range of outcomes for children. It is particularly impactful for children experiencing socio-economic deprivation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/>
              <a:t>Mental Health of Parents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Lack of affordable childcare puts strain on families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/>
              <a:t>Devaluing of Care Work</a:t>
            </a:r>
            <a:endParaRPr lang="en-GB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Impacts workers and broader society when we do not value and invest in this essential labour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33700" y="468087"/>
            <a:ext cx="6058300" cy="3473800"/>
          </a:xfrm>
        </p:spPr>
        <p:txBody>
          <a:bodyPr/>
          <a:lstStyle/>
          <a:p>
            <a:r>
              <a:rPr lang="en-GB" dirty="0"/>
              <a:t>In 2019, a coalition of civil society organisations came together to demand the development of a childcare system that fulfilled these key demands. 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In 2023, parent-led activist group Melted Parents was formed. It currently has 20, 000 members.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44" y="0"/>
            <a:ext cx="49870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022771" y="861715"/>
            <a:ext cx="3853543" cy="3536113"/>
          </a:xfrm>
        </p:spPr>
        <p:txBody>
          <a:bodyPr/>
          <a:lstStyle/>
          <a:p>
            <a:r>
              <a:rPr lang="en-GB" dirty="0"/>
              <a:t>In 2025, the Childcare for All Campaign was revived. </a:t>
            </a:r>
            <a:endParaRPr lang="en-GB" dirty="0"/>
          </a:p>
          <a:p>
            <a:endParaRPr lang="en-GB" dirty="0"/>
          </a:p>
          <a:p>
            <a:r>
              <a:rPr lang="en-GB" dirty="0"/>
              <a:t>Organisations came together (again) to demand a Childcare Strategy that was fit for purpose.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A group of logos of women's budget group&#10;&#10;AI-generated content may be incorrect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57" y="750115"/>
            <a:ext cx="7332972" cy="516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828900" y="595458"/>
            <a:ext cx="6058300" cy="2485199"/>
          </a:xfrm>
        </p:spPr>
        <p:txBody>
          <a:bodyPr/>
          <a:lstStyle/>
          <a:p>
            <a:r>
              <a:rPr lang="en-GB" dirty="0"/>
              <a:t>At an event at Stormont in 2025, the Campaign launched this check list in advance of the release of the Childcare Strategy – a checklist for MLAs when deciding whether or not to support the Strategy. 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06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185258" y="765815"/>
            <a:ext cx="3364485" cy="922727"/>
          </a:xfrm>
        </p:spPr>
        <p:txBody>
          <a:bodyPr/>
          <a:lstStyle/>
          <a:p>
            <a:r>
              <a:rPr lang="en-GB" dirty="0"/>
              <a:t>The Department of Education launched the Draft Strategy in Dec 2025.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2" y="347086"/>
            <a:ext cx="7772400" cy="50836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69071" y="352159"/>
            <a:ext cx="6058300" cy="1096899"/>
          </a:xfrm>
        </p:spPr>
        <p:txBody>
          <a:bodyPr/>
          <a:lstStyle/>
          <a:p>
            <a:r>
              <a:rPr lang="en-GB" dirty="0"/>
              <a:t>Draft Strategy Overview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9071" y="1328057"/>
            <a:ext cx="1104395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Theme One: </a:t>
            </a:r>
            <a:r>
              <a:rPr lang="en-GB" sz="2000" b="1" i="1" dirty="0"/>
              <a:t>Giving Children the best start through ELC</a:t>
            </a:r>
            <a:endParaRPr lang="en-GB" sz="2000" b="1" i="1" dirty="0"/>
          </a:p>
          <a:p>
            <a:endParaRPr lang="en-GB" sz="2000" b="1" i="1" dirty="0"/>
          </a:p>
          <a:p>
            <a:r>
              <a:rPr lang="en-GB" dirty="0"/>
              <a:t>1.1 Deliver Universal, full time pre-school provision </a:t>
            </a:r>
            <a:endParaRPr lang="en-GB" dirty="0"/>
          </a:p>
          <a:p>
            <a:r>
              <a:rPr lang="en-GB" dirty="0"/>
              <a:t>1.2 Deliver ELC services for disadvantaged children and those with additional needs</a:t>
            </a:r>
            <a:endParaRPr lang="en-GB" dirty="0"/>
          </a:p>
          <a:p>
            <a:r>
              <a:rPr lang="en-GB" dirty="0"/>
              <a:t>1.3 Expand developmental provision for children 2-3</a:t>
            </a:r>
            <a:endParaRPr lang="en-GB" dirty="0"/>
          </a:p>
          <a:p>
            <a:r>
              <a:rPr lang="en-GB" dirty="0"/>
              <a:t>1.4 Promote high quality provision  </a:t>
            </a:r>
            <a:endParaRPr lang="en-GB" dirty="0"/>
          </a:p>
          <a:p>
            <a:endParaRPr lang="en-GB" dirty="0"/>
          </a:p>
          <a:p>
            <a:r>
              <a:rPr lang="en-GB" sz="2000" b="1" dirty="0"/>
              <a:t>Theme Two: </a:t>
            </a:r>
            <a:r>
              <a:rPr lang="en-GB" sz="2000" b="1" i="1" dirty="0"/>
              <a:t>Making childcare more affordable and supporting families</a:t>
            </a:r>
            <a:endParaRPr lang="en-GB" sz="2000" b="1" i="1" dirty="0"/>
          </a:p>
          <a:p>
            <a:endParaRPr lang="en-GB" sz="2000" b="1" i="1" dirty="0"/>
          </a:p>
          <a:p>
            <a:r>
              <a:rPr lang="en-GB" dirty="0"/>
              <a:t>2.1 Make childcare more affordable</a:t>
            </a:r>
            <a:endParaRPr lang="en-GB" dirty="0"/>
          </a:p>
          <a:p>
            <a:r>
              <a:rPr lang="en-GB" dirty="0"/>
              <a:t>2.2 Improve the information and support for families</a:t>
            </a:r>
            <a:endParaRPr lang="en-GB" dirty="0"/>
          </a:p>
          <a:p>
            <a:endParaRPr lang="en-GB" dirty="0"/>
          </a:p>
          <a:p>
            <a:r>
              <a:rPr lang="en-GB" sz="2000" b="1" dirty="0"/>
              <a:t>Theme Three: </a:t>
            </a:r>
            <a:r>
              <a:rPr lang="en-GB" sz="2000" b="1" i="1" dirty="0"/>
              <a:t>Supporting a sustainable, high-quality ELC sector</a:t>
            </a:r>
            <a:endParaRPr lang="en-GB" sz="2000" b="1" i="1" dirty="0"/>
          </a:p>
          <a:p>
            <a:endParaRPr lang="en-GB" dirty="0"/>
          </a:p>
          <a:p>
            <a:r>
              <a:rPr lang="en-GB" dirty="0"/>
              <a:t>3.1 Build the sustainable capacity of the ELC sector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RDA">
      <a:majorFont>
        <a:latin typeface="Mafins"/>
        <a:ea typeface=""/>
        <a:cs typeface=""/>
      </a:majorFont>
      <a:minorFont>
        <a:latin typeface="Poppin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4387</Words>
  <Application>WPS Presentation</Application>
  <PresentationFormat>Widescreen</PresentationFormat>
  <Paragraphs>126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SimSun</vt:lpstr>
      <vt:lpstr>Wingdings</vt:lpstr>
      <vt:lpstr>Poppins</vt:lpstr>
      <vt:lpstr>Segoe Print</vt:lpstr>
      <vt:lpstr>Poppins Medium</vt:lpstr>
      <vt:lpstr>Mafins</vt:lpstr>
      <vt:lpstr>Microsoft YaHei</vt:lpstr>
      <vt:lpstr>Arial Unicode MS</vt:lpstr>
      <vt:lpstr>Calibri</vt:lpstr>
      <vt:lpstr>Custom Design</vt:lpstr>
      <vt:lpstr> Childcare in Northern Ireland:  Is it working and for who?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Meghan Hoyt</dc:creator>
  <cp:lastModifiedBy>Rebecca Bor</cp:lastModifiedBy>
  <cp:revision>4</cp:revision>
  <dcterms:created xsi:type="dcterms:W3CDTF">2026-02-04T12:26:00Z</dcterms:created>
  <dcterms:modified xsi:type="dcterms:W3CDTF">2026-02-05T09:47:55Z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9C35946919AA442AA9FFDB42A02C0EBD_13</vt:lpwstr>
  </property>
  <property fmtid="{D5CDD505-2E9C-101B-9397-08002B2CF9AE}" pid="3" name="KSOProductBuildVer">
    <vt:lpwstr>1033-12.2.0.23196</vt:lpwstr>
  </property>
</Properties>
</file>