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4"/>
  </p:notesMasterIdLst>
  <p:sldIdLst>
    <p:sldId id="256" r:id="rId3"/>
    <p:sldId id="301" r:id="rId5"/>
    <p:sldId id="305" r:id="rId6"/>
    <p:sldId id="307" r:id="rId7"/>
    <p:sldId id="312" r:id="rId8"/>
    <p:sldId id="306" r:id="rId9"/>
    <p:sldId id="309" r:id="rId10"/>
    <p:sldId id="311" r:id="rId11"/>
    <p:sldId id="308" r:id="rId12"/>
    <p:sldId id="304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7478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592" autoAdjust="0"/>
    <p:restoredTop sz="94900" autoAdjust="0"/>
  </p:normalViewPr>
  <p:slideViewPr>
    <p:cSldViewPr snapToGrid="0">
      <p:cViewPr varScale="1">
        <p:scale>
          <a:sx n="63" d="100"/>
          <a:sy n="63" d="100"/>
        </p:scale>
        <p:origin x="628" y="5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6" Type="http://schemas.openxmlformats.org/officeDocument/2006/relationships/tableStyles" Target="tableStyles.xml"/><Relationship Id="rId15" Type="http://schemas.openxmlformats.org/officeDocument/2006/relationships/viewProps" Target="viewProps.xml"/><Relationship Id="rId14" Type="http://schemas.openxmlformats.org/officeDocument/2006/relationships/presProps" Target="presProps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8CA20EF-3980-784A-A5B1-B97E34023B66}" type="datetimeFigureOut">
              <a:rPr lang="en-US" smtClean="0"/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  <a:endParaRPr lang="en-GB"/>
          </a:p>
          <a:p>
            <a:pPr lvl="1"/>
            <a:r>
              <a:rPr lang="en-GB"/>
              <a:t>Second level</a:t>
            </a:r>
            <a:endParaRPr lang="en-GB"/>
          </a:p>
          <a:p>
            <a:pPr lvl="2"/>
            <a:r>
              <a:rPr lang="en-GB"/>
              <a:t>Third level</a:t>
            </a:r>
            <a:endParaRPr lang="en-GB"/>
          </a:p>
          <a:p>
            <a:pPr lvl="3"/>
            <a:r>
              <a:rPr lang="en-GB"/>
              <a:t>Fourth level</a:t>
            </a:r>
            <a:endParaRPr lang="en-GB"/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3B12B54-4A40-664E-B91D-59962096074B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B12B54-4A40-664E-B91D-59962096074B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62E98-FA8A-7146-A11A-3F9AFA0FB20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023EB9-C19B-B947-98C9-3C70B3844E61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  <a:endParaRPr lang="en-GB"/>
          </a:p>
          <a:p>
            <a:pPr lvl="1"/>
            <a:r>
              <a:rPr lang="en-GB"/>
              <a:t>Second level</a:t>
            </a:r>
            <a:endParaRPr lang="en-GB"/>
          </a:p>
          <a:p>
            <a:pPr lvl="2"/>
            <a:r>
              <a:rPr lang="en-GB"/>
              <a:t>Third level</a:t>
            </a:r>
            <a:endParaRPr lang="en-GB"/>
          </a:p>
          <a:p>
            <a:pPr lvl="3"/>
            <a:r>
              <a:rPr lang="en-GB"/>
              <a:t>Fourth level</a:t>
            </a:r>
            <a:endParaRPr lang="en-GB"/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62E98-FA8A-7146-A11A-3F9AFA0FB20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023EB9-C19B-B947-98C9-3C70B3844E61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  <a:endParaRPr lang="en-GB"/>
          </a:p>
          <a:p>
            <a:pPr lvl="1"/>
            <a:r>
              <a:rPr lang="en-GB"/>
              <a:t>Second level</a:t>
            </a:r>
            <a:endParaRPr lang="en-GB"/>
          </a:p>
          <a:p>
            <a:pPr lvl="2"/>
            <a:r>
              <a:rPr lang="en-GB"/>
              <a:t>Third level</a:t>
            </a:r>
            <a:endParaRPr lang="en-GB"/>
          </a:p>
          <a:p>
            <a:pPr lvl="3"/>
            <a:r>
              <a:rPr lang="en-GB"/>
              <a:t>Fourth level</a:t>
            </a:r>
            <a:endParaRPr lang="en-GB"/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62E98-FA8A-7146-A11A-3F9AFA0FB20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023EB9-C19B-B947-98C9-3C70B3844E61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  <a:endParaRPr lang="en-GB"/>
          </a:p>
          <a:p>
            <a:pPr lvl="1"/>
            <a:r>
              <a:rPr lang="en-GB"/>
              <a:t>Second level</a:t>
            </a:r>
            <a:endParaRPr lang="en-GB"/>
          </a:p>
          <a:p>
            <a:pPr lvl="2"/>
            <a:r>
              <a:rPr lang="en-GB"/>
              <a:t>Third level</a:t>
            </a:r>
            <a:endParaRPr lang="en-GB"/>
          </a:p>
          <a:p>
            <a:pPr lvl="3"/>
            <a:r>
              <a:rPr lang="en-GB"/>
              <a:t>Fourth level</a:t>
            </a:r>
            <a:endParaRPr lang="en-GB"/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62E98-FA8A-7146-A11A-3F9AFA0FB20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023EB9-C19B-B947-98C9-3C70B3844E61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62E98-FA8A-7146-A11A-3F9AFA0FB20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023EB9-C19B-B947-98C9-3C70B3844E61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  <a:endParaRPr lang="en-GB"/>
          </a:p>
          <a:p>
            <a:pPr lvl="1"/>
            <a:r>
              <a:rPr lang="en-GB"/>
              <a:t>Second level</a:t>
            </a:r>
            <a:endParaRPr lang="en-GB"/>
          </a:p>
          <a:p>
            <a:pPr lvl="2"/>
            <a:r>
              <a:rPr lang="en-GB"/>
              <a:t>Third level</a:t>
            </a:r>
            <a:endParaRPr lang="en-GB"/>
          </a:p>
          <a:p>
            <a:pPr lvl="3"/>
            <a:r>
              <a:rPr lang="en-GB"/>
              <a:t>Fourth level</a:t>
            </a:r>
            <a:endParaRPr lang="en-GB"/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  <a:endParaRPr lang="en-GB"/>
          </a:p>
          <a:p>
            <a:pPr lvl="1"/>
            <a:r>
              <a:rPr lang="en-GB"/>
              <a:t>Second level</a:t>
            </a:r>
            <a:endParaRPr lang="en-GB"/>
          </a:p>
          <a:p>
            <a:pPr lvl="2"/>
            <a:r>
              <a:rPr lang="en-GB"/>
              <a:t>Third level</a:t>
            </a:r>
            <a:endParaRPr lang="en-GB"/>
          </a:p>
          <a:p>
            <a:pPr lvl="3"/>
            <a:r>
              <a:rPr lang="en-GB"/>
              <a:t>Fourth level</a:t>
            </a:r>
            <a:endParaRPr lang="en-GB"/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62E98-FA8A-7146-A11A-3F9AFA0FB20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023EB9-C19B-B947-98C9-3C70B3844E61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  <a:endParaRPr lang="en-GB"/>
          </a:p>
          <a:p>
            <a:pPr lvl="1"/>
            <a:r>
              <a:rPr lang="en-GB"/>
              <a:t>Second level</a:t>
            </a:r>
            <a:endParaRPr lang="en-GB"/>
          </a:p>
          <a:p>
            <a:pPr lvl="2"/>
            <a:r>
              <a:rPr lang="en-GB"/>
              <a:t>Third level</a:t>
            </a:r>
            <a:endParaRPr lang="en-GB"/>
          </a:p>
          <a:p>
            <a:pPr lvl="3"/>
            <a:r>
              <a:rPr lang="en-GB"/>
              <a:t>Fourth level</a:t>
            </a:r>
            <a:endParaRPr lang="en-GB"/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  <a:endParaRPr lang="en-GB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  <a:endParaRPr lang="en-GB"/>
          </a:p>
          <a:p>
            <a:pPr lvl="1"/>
            <a:r>
              <a:rPr lang="en-GB"/>
              <a:t>Second level</a:t>
            </a:r>
            <a:endParaRPr lang="en-GB"/>
          </a:p>
          <a:p>
            <a:pPr lvl="2"/>
            <a:r>
              <a:rPr lang="en-GB"/>
              <a:t>Third level</a:t>
            </a:r>
            <a:endParaRPr lang="en-GB"/>
          </a:p>
          <a:p>
            <a:pPr lvl="3"/>
            <a:r>
              <a:rPr lang="en-GB"/>
              <a:t>Fourth level</a:t>
            </a:r>
            <a:endParaRPr lang="en-GB"/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62E98-FA8A-7146-A11A-3F9AFA0FB20A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023EB9-C19B-B947-98C9-3C70B3844E61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62E98-FA8A-7146-A11A-3F9AFA0FB20A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023EB9-C19B-B947-98C9-3C70B3844E61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62E98-FA8A-7146-A11A-3F9AFA0FB20A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023EB9-C19B-B947-98C9-3C70B3844E61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  <a:endParaRPr lang="en-GB"/>
          </a:p>
          <a:p>
            <a:pPr lvl="1"/>
            <a:r>
              <a:rPr lang="en-GB"/>
              <a:t>Second level</a:t>
            </a:r>
            <a:endParaRPr lang="en-GB"/>
          </a:p>
          <a:p>
            <a:pPr lvl="2"/>
            <a:r>
              <a:rPr lang="en-GB"/>
              <a:t>Third level</a:t>
            </a:r>
            <a:endParaRPr lang="en-GB"/>
          </a:p>
          <a:p>
            <a:pPr lvl="3"/>
            <a:r>
              <a:rPr lang="en-GB"/>
              <a:t>Fourth level</a:t>
            </a:r>
            <a:endParaRPr lang="en-GB"/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62E98-FA8A-7146-A11A-3F9AFA0FB20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023EB9-C19B-B947-98C9-3C70B3844E61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62E98-FA8A-7146-A11A-3F9AFA0FB20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023EB9-C19B-B947-98C9-3C70B3844E61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  <a:endParaRPr lang="en-GB"/>
          </a:p>
          <a:p>
            <a:pPr lvl="1"/>
            <a:r>
              <a:rPr lang="en-GB"/>
              <a:t>Second level</a:t>
            </a:r>
            <a:endParaRPr lang="en-GB"/>
          </a:p>
          <a:p>
            <a:pPr lvl="2"/>
            <a:r>
              <a:rPr lang="en-GB"/>
              <a:t>Third level</a:t>
            </a:r>
            <a:endParaRPr lang="en-GB"/>
          </a:p>
          <a:p>
            <a:pPr lvl="3"/>
            <a:r>
              <a:rPr lang="en-GB"/>
              <a:t>Fourth level</a:t>
            </a:r>
            <a:endParaRPr lang="en-GB"/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862E98-FA8A-7146-A11A-3F9AFA0FB20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023EB9-C19B-B947-98C9-3C70B3844E61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3.jpeg"/><Relationship Id="rId3" Type="http://schemas.openxmlformats.org/officeDocument/2006/relationships/hyperlink" Target="https://www.gcu.ac.uk/aboutgcu/academicschools/gsbs/research/spiru" TargetMode="External"/><Relationship Id="rId2" Type="http://schemas.openxmlformats.org/officeDocument/2006/relationships/hyperlink" Target="mailto:stephen.sinclair@gcu.ac.uk" TargetMode="External"/><Relationship Id="rId1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3.jpeg"/><Relationship Id="rId1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png"/><Relationship Id="rId3" Type="http://schemas.openxmlformats.org/officeDocument/2006/relationships/image" Target="../media/image5.jpeg"/><Relationship Id="rId2" Type="http://schemas.openxmlformats.org/officeDocument/2006/relationships/image" Target="../media/image3.jpeg"/><Relationship Id="rId1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3.jpeg"/><Relationship Id="rId1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3.jpeg"/><Relationship Id="rId1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9.png"/><Relationship Id="rId2" Type="http://schemas.openxmlformats.org/officeDocument/2006/relationships/image" Target="../media/image3.jpeg"/><Relationship Id="rId1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10.png"/><Relationship Id="rId2" Type="http://schemas.openxmlformats.org/officeDocument/2006/relationships/image" Target="../media/image3.jpeg"/><Relationship Id="rId1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11.png"/><Relationship Id="rId2" Type="http://schemas.openxmlformats.org/officeDocument/2006/relationships/image" Target="../media/image3.jpeg"/><Relationship Id="rId1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blue background with white dots&#10;&#10;Description automatically generated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16462" y="2151635"/>
            <a:ext cx="10273717" cy="1123827"/>
          </a:xfrm>
        </p:spPr>
        <p:txBody>
          <a:bodyPr>
            <a:normAutofit/>
          </a:bodyPr>
          <a:lstStyle/>
          <a:p>
            <a:pPr algn="l"/>
            <a:r>
              <a:rPr lang="en-US" sz="4000" b="1" dirty="0">
                <a:solidFill>
                  <a:schemeClr val="bg1"/>
                </a:solidFill>
                <a:latin typeface="Trebuchet MS" panose="020B0603020202020204" pitchFamily="34" charset="0"/>
                <a:cs typeface="Arial" panose="020B0604020202020204"/>
              </a:rPr>
              <a:t>Scottish Child Payment</a:t>
            </a:r>
            <a:endParaRPr lang="en-US" sz="4000" b="1" dirty="0">
              <a:solidFill>
                <a:schemeClr val="bg1"/>
              </a:solidFill>
              <a:latin typeface="Trebuchet MS" panose="020B0603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7850" y="6112408"/>
            <a:ext cx="8504809" cy="500543"/>
          </a:xfrm>
        </p:spPr>
        <p:txBody>
          <a:bodyPr vert="horz" lIns="91440" tIns="45720" rIns="91440" bIns="45720" rtlCol="0" anchor="t">
            <a:normAutofit fontScale="92500"/>
          </a:bodyPr>
          <a:lstStyle/>
          <a:p>
            <a:pPr algn="l"/>
            <a:r>
              <a:rPr lang="en-US" dirty="0">
                <a:solidFill>
                  <a:schemeClr val="bg1"/>
                </a:solidFill>
                <a:latin typeface="Trebuchet MS" panose="020B0603020202020204" pitchFamily="34" charset="0"/>
                <a:cs typeface="Arial" panose="020B0604020202020204"/>
              </a:rPr>
              <a:t>Presentation to All-Island Social Security Network, 11</a:t>
            </a:r>
            <a:r>
              <a:rPr lang="en-US" baseline="30000" dirty="0">
                <a:solidFill>
                  <a:schemeClr val="bg1"/>
                </a:solidFill>
                <a:latin typeface="Trebuchet MS" panose="020B0603020202020204" pitchFamily="34" charset="0"/>
                <a:cs typeface="Arial" panose="020B0604020202020204"/>
              </a:rPr>
              <a:t>th</a:t>
            </a:r>
            <a:r>
              <a:rPr lang="en-US" dirty="0">
                <a:solidFill>
                  <a:schemeClr val="bg1"/>
                </a:solidFill>
                <a:latin typeface="Trebuchet MS" panose="020B0603020202020204" pitchFamily="34" charset="0"/>
                <a:cs typeface="Arial" panose="020B0604020202020204"/>
              </a:rPr>
              <a:t> May 2026</a:t>
            </a:r>
            <a:endParaRPr lang="en-US" dirty="0">
              <a:solidFill>
                <a:schemeClr val="bg1"/>
              </a:solidFill>
              <a:latin typeface="Trebuchet MS" panose="020B0603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8" name="Picture 4" descr="All-Island Social Security Network (@aissn_blog) / Posts / X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8168" y="3103905"/>
            <a:ext cx="2545976" cy="2545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9754" y="224119"/>
            <a:ext cx="1979998" cy="1216442"/>
          </a:xfrm>
          <a:prstGeom prst="rect">
            <a:avLst/>
          </a:prstGeom>
        </p:spPr>
      </p:pic>
      <p:sp>
        <p:nvSpPr>
          <p:cNvPr id="7" name="Subtitle 2"/>
          <p:cNvSpPr txBox="1"/>
          <p:nvPr/>
        </p:nvSpPr>
        <p:spPr>
          <a:xfrm>
            <a:off x="316462" y="3821926"/>
            <a:ext cx="8872362" cy="50054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600" dirty="0">
                <a:solidFill>
                  <a:schemeClr val="bg1"/>
                </a:solidFill>
                <a:latin typeface="Trebuchet MS" panose="020B0603020202020204" pitchFamily="34" charset="0"/>
                <a:cs typeface="Arial" panose="020B0604020202020204"/>
              </a:rPr>
              <a:t>Stephen Sinclair</a:t>
            </a:r>
            <a:endParaRPr lang="en-US" sz="2600" dirty="0">
              <a:solidFill>
                <a:schemeClr val="bg1"/>
              </a:solidFill>
              <a:latin typeface="Trebuchet MS" panose="020B0603020202020204" pitchFamily="34" charset="0"/>
              <a:cs typeface="Arial" panose="020B0604020202020204"/>
            </a:endParaRPr>
          </a:p>
          <a:p>
            <a:pPr algn="l"/>
            <a:r>
              <a:rPr lang="en-US" sz="2000" dirty="0">
                <a:solidFill>
                  <a:schemeClr val="bg1"/>
                </a:solidFill>
                <a:latin typeface="Trebuchet MS" panose="020B0603020202020204" pitchFamily="34" charset="0"/>
                <a:cs typeface="Arial" panose="020B0604020202020204"/>
              </a:rPr>
              <a:t>Scottish Poverty &amp; Inequality Research Unit</a:t>
            </a:r>
            <a:endParaRPr lang="en-US" sz="2000" dirty="0">
              <a:solidFill>
                <a:schemeClr val="bg1"/>
              </a:solidFill>
              <a:latin typeface="Trebuchet MS" panose="020B0603020202020204" pitchFamily="34" charset="0"/>
              <a:cs typeface="Arial" panose="020B0604020202020204"/>
            </a:endParaRPr>
          </a:p>
          <a:p>
            <a:pPr algn="l"/>
            <a:r>
              <a:rPr lang="en-US" sz="2000" dirty="0">
                <a:solidFill>
                  <a:schemeClr val="bg1"/>
                </a:solidFill>
                <a:latin typeface="Trebuchet MS" panose="020B0603020202020204" pitchFamily="34" charset="0"/>
                <a:cs typeface="Arial" panose="020B0604020202020204"/>
              </a:rPr>
              <a:t>Glasgow Caledonian University</a:t>
            </a:r>
            <a:endParaRPr lang="en-US" sz="2000" dirty="0">
              <a:solidFill>
                <a:schemeClr val="bg1"/>
              </a:solidFill>
              <a:latin typeface="Trebuchet MS" panose="020B0603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108" y="-1"/>
            <a:ext cx="12187891" cy="686031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935" y="1359355"/>
            <a:ext cx="10515600" cy="795709"/>
          </a:xfrm>
        </p:spPr>
        <p:txBody>
          <a:bodyPr>
            <a:normAutofit/>
          </a:bodyPr>
          <a:lstStyle/>
          <a:p>
            <a:r>
              <a:rPr lang="en-GB" sz="3200" b="1" dirty="0">
                <a:latin typeface="Trebuchet MS" panose="020B0603020202020204" pitchFamily="34" charset="0"/>
              </a:rPr>
              <a:t>Thank you for listening</a:t>
            </a:r>
            <a:endParaRPr lang="en-GB" sz="3200" b="1" dirty="0">
              <a:latin typeface="Trebuchet MS" panose="020B0603020202020204" pitchFamily="34" charset="0"/>
            </a:endParaRPr>
          </a:p>
        </p:txBody>
      </p:sp>
      <p:sp>
        <p:nvSpPr>
          <p:cNvPr id="7" name="Subtitle 6" descr="Body text"/>
          <p:cNvSpPr>
            <a:spLocks noGrp="1"/>
          </p:cNvSpPr>
          <p:nvPr>
            <p:ph idx="1"/>
          </p:nvPr>
        </p:nvSpPr>
        <p:spPr>
          <a:xfrm>
            <a:off x="149157" y="3086110"/>
            <a:ext cx="11335966" cy="120798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>
                <a:latin typeface="Trebuchet MS" panose="020B0603020202020204" pitchFamily="34" charset="0"/>
                <a:hlinkClick r:id="rId2"/>
              </a:rPr>
              <a:t>stephen.sinclair@gcu.ac.uk</a:t>
            </a:r>
            <a:endParaRPr lang="en-US" sz="2000" dirty="0">
              <a:latin typeface="Trebuchet MS" panose="020B0603020202020204" pitchFamily="34" charset="0"/>
            </a:endParaRPr>
          </a:p>
          <a:p>
            <a:pPr marL="0" indent="0">
              <a:buNone/>
            </a:pPr>
            <a:endParaRPr lang="en-US" sz="2000" dirty="0">
              <a:latin typeface="Trebuchet MS" panose="020B0603020202020204" pitchFamily="34" charset="0"/>
            </a:endParaRPr>
          </a:p>
          <a:p>
            <a:pPr marL="0" indent="0">
              <a:buNone/>
            </a:pPr>
            <a:r>
              <a:rPr lang="en-US" sz="2000" dirty="0">
                <a:latin typeface="Trebuchet MS" panose="020B0603020202020204" pitchFamily="34" charset="0"/>
                <a:hlinkClick r:id="rId3"/>
              </a:rPr>
              <a:t>https://www.gcu.ac.uk/aboutgcu/academicschools/gsbs/research/spiru</a:t>
            </a:r>
            <a:endParaRPr lang="en-US" sz="2000" dirty="0">
              <a:latin typeface="Trebuchet MS" panose="020B0603020202020204" pitchFamily="34" charset="0"/>
            </a:endParaRPr>
          </a:p>
          <a:p>
            <a:pPr marL="0" indent="0">
              <a:buNone/>
            </a:pPr>
            <a:endParaRPr lang="en-US" sz="1800" dirty="0">
              <a:latin typeface="Trebuchet MS" panose="020B0603020202020204" pitchFamily="34" charset="0"/>
            </a:endParaRPr>
          </a:p>
          <a:p>
            <a:pPr marL="342900" indent="-342900" algn="l">
              <a:buFont typeface="Wingdings" panose="05000000000000000000" pitchFamily="2" charset="2"/>
              <a:buChar char="q"/>
            </a:pPr>
            <a:endParaRPr lang="en-GB" sz="2400" dirty="0"/>
          </a:p>
          <a:p>
            <a:pPr marL="342900" indent="-342900" algn="l">
              <a:buFont typeface="Wingdings" panose="05000000000000000000" pitchFamily="2" charset="2"/>
              <a:buChar char="q"/>
            </a:pPr>
            <a:endParaRPr lang="en-GB" sz="2400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8535" y="5472499"/>
            <a:ext cx="1333176" cy="1019446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108" y="-1"/>
            <a:ext cx="12187891" cy="686031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927" y="89095"/>
            <a:ext cx="10515600" cy="493612"/>
          </a:xfrm>
        </p:spPr>
        <p:txBody>
          <a:bodyPr>
            <a:normAutofit/>
          </a:bodyPr>
          <a:lstStyle/>
          <a:p>
            <a:r>
              <a:rPr lang="en-GB" sz="2400" b="1" dirty="0">
                <a:solidFill>
                  <a:srgbClr val="17478B"/>
                </a:solidFill>
                <a:latin typeface="Trebuchet MS" panose="020B0603020202020204" pitchFamily="34" charset="0"/>
              </a:rPr>
              <a:t>Structure </a:t>
            </a:r>
            <a:endParaRPr lang="en-GB" sz="2400" b="1" dirty="0">
              <a:solidFill>
                <a:srgbClr val="17478B"/>
              </a:solidFill>
              <a:latin typeface="Trebuchet MS" panose="020B0603020202020204" pitchFamily="34" charset="0"/>
            </a:endParaRPr>
          </a:p>
        </p:txBody>
      </p:sp>
      <p:sp>
        <p:nvSpPr>
          <p:cNvPr id="7" name="Subtitle 6" descr="Body text"/>
          <p:cNvSpPr>
            <a:spLocks noGrp="1"/>
          </p:cNvSpPr>
          <p:nvPr>
            <p:ph idx="1"/>
          </p:nvPr>
        </p:nvSpPr>
        <p:spPr>
          <a:xfrm>
            <a:off x="149157" y="775584"/>
            <a:ext cx="11335966" cy="4010424"/>
          </a:xfrm>
        </p:spPr>
        <p:txBody>
          <a:bodyPr>
            <a:normAutofit/>
          </a:bodyPr>
          <a:lstStyle/>
          <a:p>
            <a:pPr marL="358775" indent="-358775"/>
            <a:r>
              <a:rPr lang="en-US" sz="2000" dirty="0">
                <a:latin typeface="Trebuchet MS" panose="020B0603020202020204" pitchFamily="34" charset="0"/>
              </a:rPr>
              <a:t>Background to the Scottish Child Payment </a:t>
            </a:r>
            <a:endParaRPr lang="en-US" sz="2000" dirty="0">
              <a:latin typeface="Trebuchet MS" panose="020B0603020202020204" pitchFamily="34" charset="0"/>
            </a:endParaRPr>
          </a:p>
          <a:p>
            <a:pPr marL="358775" indent="-358775"/>
            <a:r>
              <a:rPr lang="en-US" sz="2000" dirty="0">
                <a:latin typeface="Trebuchet MS" panose="020B0603020202020204" pitchFamily="34" charset="0"/>
              </a:rPr>
              <a:t>Key features of the Scottish Child Payment </a:t>
            </a:r>
            <a:endParaRPr lang="en-US" sz="2000" dirty="0">
              <a:latin typeface="Trebuchet MS" panose="020B0603020202020204" pitchFamily="34" charset="0"/>
            </a:endParaRPr>
          </a:p>
          <a:p>
            <a:pPr marL="358775" indent="-358775"/>
            <a:r>
              <a:rPr lang="en-US" sz="2000" dirty="0">
                <a:latin typeface="Trebuchet MS" panose="020B0603020202020204" pitchFamily="34" charset="0"/>
              </a:rPr>
              <a:t>Impact of the Scottish Child Payment </a:t>
            </a:r>
            <a:endParaRPr lang="en-US" sz="2000" dirty="0">
              <a:latin typeface="Trebuchet MS" panose="020B0603020202020204" pitchFamily="34" charset="0"/>
            </a:endParaRPr>
          </a:p>
          <a:p>
            <a:pPr marL="358775" indent="-358775"/>
            <a:r>
              <a:rPr lang="en-US" sz="2000" dirty="0">
                <a:latin typeface="Trebuchet MS" panose="020B0603020202020204" pitchFamily="34" charset="0"/>
              </a:rPr>
              <a:t>Scottish Child Payment in Context</a:t>
            </a:r>
            <a:endParaRPr lang="en-US" sz="2000" dirty="0">
              <a:latin typeface="Trebuchet MS" panose="020B0603020202020204" pitchFamily="34" charset="0"/>
            </a:endParaRPr>
          </a:p>
          <a:p>
            <a:pPr marL="342900" indent="-342900" algn="l">
              <a:buFont typeface="Wingdings" panose="05000000000000000000" pitchFamily="2" charset="2"/>
              <a:buChar char="q"/>
            </a:pPr>
            <a:endParaRPr lang="en-GB" sz="2400" b="1" dirty="0"/>
          </a:p>
          <a:p>
            <a:pPr marL="342900" indent="-342900" algn="l">
              <a:buFont typeface="Wingdings" panose="05000000000000000000" pitchFamily="2" charset="2"/>
              <a:buChar char="q"/>
            </a:pPr>
            <a:endParaRPr lang="en-GB" sz="2400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8535" y="5472499"/>
            <a:ext cx="1333176" cy="1019446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108" y="-1"/>
            <a:ext cx="12187891" cy="686031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927" y="89095"/>
            <a:ext cx="10515600" cy="493612"/>
          </a:xfrm>
        </p:spPr>
        <p:txBody>
          <a:bodyPr>
            <a:normAutofit/>
          </a:bodyPr>
          <a:lstStyle/>
          <a:p>
            <a:r>
              <a:rPr lang="en-GB" sz="2400" b="1" dirty="0">
                <a:solidFill>
                  <a:srgbClr val="17478B"/>
                </a:solidFill>
                <a:latin typeface="Trebuchet MS" panose="020B0603020202020204" pitchFamily="34" charset="0"/>
              </a:rPr>
              <a:t>Background to the Scottish Child Payment #1</a:t>
            </a:r>
            <a:endParaRPr lang="en-GB" sz="2400" b="1" dirty="0">
              <a:solidFill>
                <a:srgbClr val="17478B"/>
              </a:solidFill>
              <a:latin typeface="Trebuchet MS" panose="020B0603020202020204" pitchFamily="34" charset="0"/>
            </a:endParaRPr>
          </a:p>
        </p:txBody>
      </p:sp>
      <p:sp>
        <p:nvSpPr>
          <p:cNvPr id="7" name="Subtitle 6" descr="Body text"/>
          <p:cNvSpPr>
            <a:spLocks noGrp="1"/>
          </p:cNvSpPr>
          <p:nvPr>
            <p:ph idx="1"/>
          </p:nvPr>
        </p:nvSpPr>
        <p:spPr>
          <a:xfrm>
            <a:off x="220757" y="731037"/>
            <a:ext cx="11335966" cy="4741462"/>
          </a:xfrm>
        </p:spPr>
        <p:txBody>
          <a:bodyPr>
            <a:normAutofit/>
          </a:bodyPr>
          <a:lstStyle/>
          <a:p>
            <a:pPr marL="358775" indent="-358775"/>
            <a:r>
              <a:rPr lang="en-GB" sz="2000" dirty="0">
                <a:latin typeface="Trebuchet MS" panose="020B0603020202020204" pitchFamily="34" charset="0"/>
              </a:rPr>
              <a:t>Child Poverty (Scotland) Act 2017</a:t>
            </a:r>
            <a:r>
              <a:rPr lang="en-US" sz="2000" dirty="0">
                <a:latin typeface="Trebuchet MS" panose="020B0603020202020204" pitchFamily="34" charset="0"/>
              </a:rPr>
              <a:t>: </a:t>
            </a:r>
            <a:r>
              <a:rPr lang="en-GB" sz="2000" dirty="0">
                <a:latin typeface="Trebuchet MS" panose="020B0603020202020204" pitchFamily="34" charset="0"/>
              </a:rPr>
              <a:t>‘eradicate’ poverty = 4 targets met by 2030/31:</a:t>
            </a:r>
            <a:endParaRPr lang="en-GB" sz="2000" dirty="0">
              <a:latin typeface="Trebuchet MS" panose="020B0603020202020204" pitchFamily="34" charset="0"/>
            </a:endParaRPr>
          </a:p>
          <a:p>
            <a:pPr marL="717550" lvl="0" indent="-358775">
              <a:buFont typeface="Wingdings" panose="05000000000000000000" pitchFamily="2" charset="2"/>
              <a:buChar char="§"/>
            </a:pPr>
            <a:r>
              <a:rPr lang="en-GB" sz="2000" dirty="0">
                <a:latin typeface="Trebuchet MS" panose="020B0603020202020204" pitchFamily="34" charset="0"/>
              </a:rPr>
              <a:t>&lt;10% of children in Relative poverty (2024/24 interim target &lt;18%)</a:t>
            </a:r>
            <a:endParaRPr lang="en-GB" sz="2000" dirty="0">
              <a:latin typeface="Trebuchet MS" panose="020B0603020202020204" pitchFamily="34" charset="0"/>
            </a:endParaRPr>
          </a:p>
          <a:p>
            <a:pPr marL="717550" indent="-358775">
              <a:buFont typeface="Wingdings" panose="05000000000000000000" pitchFamily="2" charset="2"/>
              <a:buChar char="§"/>
            </a:pPr>
            <a:r>
              <a:rPr lang="en-GB" sz="2000" dirty="0">
                <a:latin typeface="Trebuchet MS" panose="020B0603020202020204" pitchFamily="34" charset="0"/>
              </a:rPr>
              <a:t>&lt;5% of children in ‘Absolute’ poverty (2024/24interim target &lt;14%)</a:t>
            </a:r>
            <a:endParaRPr lang="en-GB" sz="2000" dirty="0">
              <a:latin typeface="Trebuchet MS" panose="020B0603020202020204" pitchFamily="34" charset="0"/>
            </a:endParaRPr>
          </a:p>
          <a:p>
            <a:pPr marL="717550" indent="-358775">
              <a:buFont typeface="Wingdings" panose="05000000000000000000" pitchFamily="2" charset="2"/>
              <a:buChar char="§"/>
            </a:pPr>
            <a:r>
              <a:rPr lang="en-GB" sz="2000" dirty="0">
                <a:latin typeface="Trebuchet MS" panose="020B0603020202020204" pitchFamily="34" charset="0"/>
              </a:rPr>
              <a:t>&lt;5% of children in Combined Low Income and Material Deprivation (2024/24 interim target &lt;8%)</a:t>
            </a:r>
            <a:endParaRPr lang="en-GB" sz="2000" dirty="0">
              <a:latin typeface="Trebuchet MS" panose="020B0603020202020204" pitchFamily="34" charset="0"/>
            </a:endParaRPr>
          </a:p>
          <a:p>
            <a:pPr marL="717550" indent="-358775">
              <a:buFont typeface="Wingdings" panose="05000000000000000000" pitchFamily="2" charset="2"/>
              <a:buChar char="§"/>
            </a:pPr>
            <a:r>
              <a:rPr lang="en-GB" sz="2000" dirty="0">
                <a:latin typeface="Trebuchet MS" panose="020B0603020202020204" pitchFamily="34" charset="0"/>
              </a:rPr>
              <a:t>&lt;5% of children in Persistent poverty (2024/24 interim target &lt;8%)</a:t>
            </a:r>
            <a:endParaRPr lang="en-GB" sz="2000" dirty="0">
              <a:latin typeface="Trebuchet MS" panose="020B0603020202020204" pitchFamily="34" charset="0"/>
            </a:endParaRPr>
          </a:p>
          <a:p>
            <a:r>
              <a:rPr lang="en-GB" sz="2000" dirty="0">
                <a:latin typeface="Trebuchet MS" panose="020B0603020202020204" pitchFamily="34" charset="0"/>
              </a:rPr>
              <a:t> Child Poverty Delivery Plans:</a:t>
            </a:r>
            <a:endParaRPr lang="en-GB" sz="2000" dirty="0">
              <a:latin typeface="Trebuchet MS" panose="020B0603020202020204" pitchFamily="34" charset="0"/>
            </a:endParaRPr>
          </a:p>
          <a:p>
            <a:pPr marL="717550" indent="-358775">
              <a:buFont typeface="Wingdings" panose="05000000000000000000" pitchFamily="2" charset="2"/>
              <a:buChar char="§"/>
            </a:pPr>
            <a:r>
              <a:rPr lang="en-GB" sz="2000" dirty="0">
                <a:latin typeface="Trebuchet MS" panose="020B0603020202020204" pitchFamily="34" charset="0"/>
              </a:rPr>
              <a:t>2018-22: </a:t>
            </a:r>
            <a:r>
              <a:rPr lang="en-GB" sz="2000" i="1" dirty="0">
                <a:latin typeface="Trebuchet MS" panose="020B0603020202020204" pitchFamily="34" charset="0"/>
              </a:rPr>
              <a:t>Every Child, Every Chance</a:t>
            </a:r>
            <a:endParaRPr lang="en-GB" sz="2000" i="1" dirty="0">
              <a:latin typeface="Trebuchet MS" panose="020B0603020202020204" pitchFamily="34" charset="0"/>
            </a:endParaRPr>
          </a:p>
          <a:p>
            <a:pPr marL="717550" indent="-358775">
              <a:buFont typeface="Wingdings" panose="05000000000000000000" pitchFamily="2" charset="2"/>
              <a:buChar char="§"/>
            </a:pPr>
            <a:r>
              <a:rPr lang="en-GB" sz="2000" dirty="0">
                <a:latin typeface="Trebuchet MS" panose="020B0603020202020204" pitchFamily="34" charset="0"/>
              </a:rPr>
              <a:t>2022-26: </a:t>
            </a:r>
            <a:r>
              <a:rPr lang="en-GB" sz="2000" i="1" dirty="0">
                <a:latin typeface="Trebuchet MS" panose="020B0603020202020204" pitchFamily="34" charset="0"/>
              </a:rPr>
              <a:t>Best Start, Bright Futures</a:t>
            </a:r>
            <a:endParaRPr lang="en-GB" sz="2000" i="1" dirty="0">
              <a:latin typeface="Trebuchet MS" panose="020B0603020202020204" pitchFamily="34" charset="0"/>
            </a:endParaRPr>
          </a:p>
          <a:p>
            <a:pPr marL="717550" indent="-358775">
              <a:buFont typeface="Wingdings" panose="05000000000000000000" pitchFamily="2" charset="2"/>
              <a:buChar char="§"/>
            </a:pPr>
            <a:r>
              <a:rPr lang="en-GB" sz="2000" dirty="0">
                <a:latin typeface="Trebuchet MS" panose="020B0603020202020204" pitchFamily="34" charset="0"/>
              </a:rPr>
              <a:t>2026-30/31: </a:t>
            </a:r>
            <a:r>
              <a:rPr lang="en-GB" sz="2000" i="1" dirty="0">
                <a:latin typeface="Trebuchet MS" panose="020B0603020202020204" pitchFamily="34" charset="0"/>
              </a:rPr>
              <a:t>Bringing Hope, Building Futures</a:t>
            </a:r>
            <a:endParaRPr lang="en-GB" sz="2000" i="1" dirty="0">
              <a:latin typeface="Trebuchet MS" panose="020B0603020202020204" pitchFamily="34" charset="0"/>
            </a:endParaRPr>
          </a:p>
          <a:p>
            <a:pPr marL="358775" indent="-358775"/>
            <a:r>
              <a:rPr lang="en-GB" sz="2000" dirty="0">
                <a:latin typeface="Trebuchet MS" panose="020B0603020202020204" pitchFamily="34" charset="0"/>
              </a:rPr>
              <a:t>Annual Progress reports</a:t>
            </a:r>
            <a:endParaRPr lang="en-GB" sz="2000" dirty="0">
              <a:latin typeface="Trebuchet MS" panose="020B0603020202020204" pitchFamily="34" charset="0"/>
            </a:endParaRPr>
          </a:p>
          <a:p>
            <a:pPr marL="358775" indent="-358775"/>
            <a:r>
              <a:rPr lang="en-GB" sz="2000" dirty="0">
                <a:latin typeface="Trebuchet MS" panose="020B0603020202020204" pitchFamily="34" charset="0"/>
              </a:rPr>
              <a:t>Poverty &amp; Inequality Commission – annual scrutiny and advice report</a:t>
            </a:r>
            <a:endParaRPr lang="en-GB" sz="2000" dirty="0">
              <a:latin typeface="Trebuchet MS" panose="020B0603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8535" y="5472499"/>
            <a:ext cx="1333176" cy="1019446"/>
          </a:xfrm>
          <a:prstGeom prst="rect">
            <a:avLst/>
          </a:prstGeom>
        </p:spPr>
      </p:pic>
      <p:pic>
        <p:nvPicPr>
          <p:cNvPr id="5" name="Picture 4" descr="Image result for Every Child, Every Chance,&quot;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0191" y="3082892"/>
            <a:ext cx="1186756" cy="16793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7990" y="3082892"/>
            <a:ext cx="1186756" cy="1675844"/>
          </a:xfrm>
          <a:prstGeom prst="rect">
            <a:avLst/>
          </a:prstGeom>
        </p:spPr>
      </p:pic>
      <p:pic>
        <p:nvPicPr>
          <p:cNvPr id="1026" name="Picture 2" descr="Bringing Hope, Building Futures: New package of support for parents – The  NEN – North Edinburgh News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3995" y="3101768"/>
            <a:ext cx="1130193" cy="1598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108" y="-1"/>
            <a:ext cx="12187891" cy="686031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927" y="89095"/>
            <a:ext cx="10515600" cy="493612"/>
          </a:xfrm>
        </p:spPr>
        <p:txBody>
          <a:bodyPr>
            <a:normAutofit/>
          </a:bodyPr>
          <a:lstStyle/>
          <a:p>
            <a:r>
              <a:rPr lang="en-GB" sz="2400" b="1" dirty="0">
                <a:solidFill>
                  <a:srgbClr val="17478B"/>
                </a:solidFill>
                <a:latin typeface="Trebuchet MS" panose="020B0603020202020204" pitchFamily="34" charset="0"/>
              </a:rPr>
              <a:t>Background to the Scottish </a:t>
            </a:r>
            <a:r>
              <a:rPr lang="en-GB" sz="2400" b="1">
                <a:solidFill>
                  <a:srgbClr val="17478B"/>
                </a:solidFill>
                <a:latin typeface="Trebuchet MS" panose="020B0603020202020204" pitchFamily="34" charset="0"/>
              </a:rPr>
              <a:t>Child Payment #2</a:t>
            </a:r>
            <a:endParaRPr lang="en-GB" sz="2400" b="1" dirty="0">
              <a:solidFill>
                <a:srgbClr val="17478B"/>
              </a:solidFill>
              <a:latin typeface="Trebuchet MS" panose="020B0603020202020204" pitchFamily="34" charset="0"/>
            </a:endParaRPr>
          </a:p>
        </p:txBody>
      </p:sp>
      <p:sp>
        <p:nvSpPr>
          <p:cNvPr id="7" name="Subtitle 6" descr="Body text"/>
          <p:cNvSpPr>
            <a:spLocks noGrp="1"/>
          </p:cNvSpPr>
          <p:nvPr>
            <p:ph idx="1"/>
          </p:nvPr>
        </p:nvSpPr>
        <p:spPr>
          <a:xfrm>
            <a:off x="220757" y="731037"/>
            <a:ext cx="11335966" cy="1137137"/>
          </a:xfrm>
        </p:spPr>
        <p:txBody>
          <a:bodyPr>
            <a:normAutofit/>
          </a:bodyPr>
          <a:lstStyle/>
          <a:p>
            <a:pPr marL="358775" indent="-358775"/>
            <a:r>
              <a:rPr lang="en-GB" sz="2000" dirty="0">
                <a:latin typeface="Trebuchet MS" panose="020B0603020202020204" pitchFamily="34" charset="0"/>
              </a:rPr>
              <a:t>2016: £5 Child Benefit top-up would reduce child poverty in Scotland by 30,000, after housing costs (Keung and Bradshaw)</a:t>
            </a:r>
            <a:endParaRPr lang="en-US" sz="2000" dirty="0">
              <a:latin typeface="Trebuchet MS" panose="020B0603020202020204" pitchFamily="34" charset="0"/>
            </a:endParaRPr>
          </a:p>
          <a:p>
            <a:pPr marL="358775" indent="-358775"/>
            <a:r>
              <a:rPr lang="en-US" sz="2000" dirty="0">
                <a:latin typeface="Trebuchet MS" panose="020B0603020202020204" pitchFamily="34" charset="0"/>
              </a:rPr>
              <a:t>2017: CPAG ‘Give Me Five’ campaign</a:t>
            </a:r>
            <a:endParaRPr lang="en-US" sz="2000" dirty="0">
              <a:latin typeface="Trebuchet MS" panose="020B0603020202020204" pitchFamily="34" charset="0"/>
            </a:endParaRPr>
          </a:p>
          <a:p>
            <a:pPr marL="342900" indent="-342900" algn="l">
              <a:buFont typeface="Wingdings" panose="05000000000000000000" pitchFamily="2" charset="2"/>
              <a:buChar char="q"/>
            </a:pPr>
            <a:endParaRPr lang="en-GB" sz="2400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8535" y="5472499"/>
            <a:ext cx="1333176" cy="1019446"/>
          </a:xfrm>
          <a:prstGeom prst="rect">
            <a:avLst/>
          </a:prstGeom>
        </p:spPr>
      </p:pic>
      <p:pic>
        <p:nvPicPr>
          <p:cNvPr id="1026" name="Picture 2" descr="Logo for give me five campaig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66697" y="1179011"/>
            <a:ext cx="3025516" cy="2303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Subtitle 6" descr="Body text"/>
          <p:cNvSpPr txBox="1"/>
          <p:nvPr/>
        </p:nvSpPr>
        <p:spPr>
          <a:xfrm>
            <a:off x="199788" y="1868174"/>
            <a:ext cx="8766910" cy="34747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58775" indent="-358775"/>
            <a:r>
              <a:rPr lang="en-US" sz="2000" dirty="0">
                <a:latin typeface="Trebuchet MS" panose="020B0603020202020204" pitchFamily="34" charset="0"/>
              </a:rPr>
              <a:t>2021: Scottish Child Payment introduced - </a:t>
            </a:r>
            <a:r>
              <a:rPr lang="en-GB" sz="2000" dirty="0">
                <a:latin typeface="Trebuchet MS" panose="020B0603020202020204" pitchFamily="34" charset="0"/>
              </a:rPr>
              <a:t>£10 per week to families with a child aged under 6 years old</a:t>
            </a:r>
            <a:endParaRPr lang="en-GB" sz="2000" dirty="0">
              <a:latin typeface="Trebuchet MS" panose="020B0603020202020204" pitchFamily="34" charset="0"/>
            </a:endParaRPr>
          </a:p>
          <a:p>
            <a:pPr marL="358775" indent="-358775"/>
            <a:r>
              <a:rPr lang="en-GB" sz="2000" dirty="0">
                <a:latin typeface="Trebuchet MS" panose="020B0603020202020204" pitchFamily="34" charset="0"/>
              </a:rPr>
              <a:t>Two child limit does not apply</a:t>
            </a:r>
            <a:endParaRPr lang="en-GB" sz="2000" dirty="0">
              <a:latin typeface="Trebuchet MS" panose="020B0603020202020204" pitchFamily="34" charset="0"/>
            </a:endParaRPr>
          </a:p>
          <a:p>
            <a:pPr marL="358775" indent="-358775"/>
            <a:r>
              <a:rPr lang="en-GB" sz="2000" dirty="0">
                <a:latin typeface="Trebuchet MS" panose="020B0603020202020204" pitchFamily="34" charset="0"/>
              </a:rPr>
              <a:t>April 2022: SCP doubled to £20 per child pw</a:t>
            </a:r>
            <a:endParaRPr lang="en-GB" sz="2000" dirty="0">
              <a:latin typeface="Trebuchet MS" panose="020B0603020202020204" pitchFamily="34" charset="0"/>
            </a:endParaRPr>
          </a:p>
          <a:p>
            <a:pPr marL="358775" indent="-358775"/>
            <a:r>
              <a:rPr lang="en-GB" sz="2000" dirty="0">
                <a:latin typeface="Trebuchet MS" panose="020B0603020202020204" pitchFamily="34" charset="0"/>
              </a:rPr>
              <a:t>November 2022: increased to £25 pw and extended to under 16s</a:t>
            </a:r>
            <a:endParaRPr lang="en-GB" sz="2000" dirty="0">
              <a:latin typeface="Trebuchet MS" panose="020B0603020202020204" pitchFamily="34" charset="0"/>
            </a:endParaRPr>
          </a:p>
          <a:p>
            <a:pPr marL="358775" indent="-358775"/>
            <a:r>
              <a:rPr lang="en-GB" sz="2000" dirty="0">
                <a:latin typeface="Trebuchet MS" panose="020B0603020202020204" pitchFamily="34" charset="0"/>
              </a:rPr>
              <a:t>Uprated annually with CPI inflation rate</a:t>
            </a:r>
            <a:endParaRPr lang="en-GB" sz="2000" dirty="0">
              <a:latin typeface="Trebuchet MS" panose="020B0603020202020204" pitchFamily="34" charset="0"/>
            </a:endParaRPr>
          </a:p>
          <a:p>
            <a:pPr marL="358775" indent="-358775"/>
            <a:r>
              <a:rPr lang="en-GB" sz="2000" dirty="0">
                <a:latin typeface="Trebuchet MS" panose="020B0603020202020204" pitchFamily="34" charset="0"/>
              </a:rPr>
              <a:t>2026 value = £28.20 per child pw</a:t>
            </a:r>
            <a:endParaRPr lang="en-GB" sz="2000" dirty="0">
              <a:latin typeface="Trebuchet MS" panose="020B0603020202020204" pitchFamily="34" charset="0"/>
            </a:endParaRPr>
          </a:p>
          <a:p>
            <a:pPr marL="358775" indent="-358775"/>
            <a:r>
              <a:rPr lang="en-GB" sz="2000" dirty="0">
                <a:latin typeface="Trebuchet MS" panose="020B0603020202020204" pitchFamily="34" charset="0"/>
              </a:rPr>
              <a:t>2026 Scottish Government Budget: SCP premium of £40 pw for children aged under 1 year old from 2027</a:t>
            </a:r>
            <a:endParaRPr lang="en-GB" sz="2000" dirty="0">
              <a:latin typeface="Trebuchet MS" panose="020B0603020202020204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108" y="-1"/>
            <a:ext cx="12187891" cy="686031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927" y="89095"/>
            <a:ext cx="10515600" cy="493612"/>
          </a:xfrm>
        </p:spPr>
        <p:txBody>
          <a:bodyPr>
            <a:normAutofit/>
          </a:bodyPr>
          <a:lstStyle/>
          <a:p>
            <a:r>
              <a:rPr lang="en-GB" sz="2400" b="1" dirty="0">
                <a:solidFill>
                  <a:srgbClr val="17478B"/>
                </a:solidFill>
                <a:latin typeface="Trebuchet MS" panose="020B0603020202020204" pitchFamily="34" charset="0"/>
              </a:rPr>
              <a:t>Key Features of the Scottish Child Payment</a:t>
            </a:r>
            <a:endParaRPr lang="en-GB" sz="2400" b="1" dirty="0">
              <a:solidFill>
                <a:srgbClr val="17478B"/>
              </a:solidFill>
              <a:latin typeface="Trebuchet MS" panose="020B0603020202020204" pitchFamily="34" charset="0"/>
            </a:endParaRPr>
          </a:p>
        </p:txBody>
      </p:sp>
      <p:sp>
        <p:nvSpPr>
          <p:cNvPr id="7" name="Subtitle 6" descr="Body text"/>
          <p:cNvSpPr>
            <a:spLocks noGrp="1"/>
          </p:cNvSpPr>
          <p:nvPr>
            <p:ph idx="1"/>
          </p:nvPr>
        </p:nvSpPr>
        <p:spPr>
          <a:xfrm>
            <a:off x="149157" y="808010"/>
            <a:ext cx="11335966" cy="4010424"/>
          </a:xfrm>
        </p:spPr>
        <p:txBody>
          <a:bodyPr>
            <a:normAutofit/>
          </a:bodyPr>
          <a:lstStyle/>
          <a:p>
            <a:pPr marL="358775" indent="-358775"/>
            <a:r>
              <a:rPr lang="en-GB" sz="2000" dirty="0">
                <a:latin typeface="Trebuchet MS" panose="020B0603020202020204" pitchFamily="34" charset="0"/>
              </a:rPr>
              <a:t>321,375 children benefiting from SCP in December 2025</a:t>
            </a:r>
            <a:endParaRPr lang="en-US" sz="2000" dirty="0">
              <a:latin typeface="Trebuchet MS" panose="020B0603020202020204" pitchFamily="34" charset="0"/>
            </a:endParaRPr>
          </a:p>
          <a:p>
            <a:pPr marL="358775" indent="-358775"/>
            <a:r>
              <a:rPr lang="en-US" sz="2000" dirty="0">
                <a:latin typeface="Trebuchet MS" panose="020B0603020202020204" pitchFamily="34" charset="0"/>
              </a:rPr>
              <a:t>94% take up rate </a:t>
            </a:r>
            <a:endParaRPr lang="en-US" sz="2000" dirty="0">
              <a:latin typeface="Trebuchet MS" panose="020B0603020202020204" pitchFamily="34" charset="0"/>
            </a:endParaRPr>
          </a:p>
          <a:p>
            <a:pPr marL="358775" indent="-358775"/>
            <a:r>
              <a:rPr lang="en-GB" sz="2000" dirty="0">
                <a:latin typeface="Trebuchet MS" panose="020B0603020202020204" pitchFamily="34" charset="0"/>
              </a:rPr>
              <a:t>2025/26 cost = £471m</a:t>
            </a:r>
            <a:endParaRPr lang="en-GB" sz="2000" dirty="0">
              <a:latin typeface="Trebuchet MS" panose="020B0603020202020204" pitchFamily="34" charset="0"/>
            </a:endParaRPr>
          </a:p>
          <a:p>
            <a:pPr marL="358775" indent="-358775"/>
            <a:r>
              <a:rPr lang="en-GB" sz="2000" dirty="0">
                <a:latin typeface="Trebuchet MS" panose="020B0603020202020204" pitchFamily="34" charset="0"/>
              </a:rPr>
              <a:t>Total cost to date = £1.3 billion </a:t>
            </a:r>
            <a:endParaRPr lang="en-GB" sz="2000" dirty="0">
              <a:latin typeface="Trebuchet MS" panose="020B0603020202020204" pitchFamily="34" charset="0"/>
            </a:endParaRPr>
          </a:p>
          <a:p>
            <a:pPr marL="358775" indent="-358775"/>
            <a:r>
              <a:rPr lang="en-GB" sz="2000" dirty="0">
                <a:latin typeface="Trebuchet MS" panose="020B0603020202020204" pitchFamily="34" charset="0"/>
              </a:rPr>
              <a:t>Equivalent UK benefit would cost £4.2 billion per year</a:t>
            </a:r>
            <a:endParaRPr lang="en-GB" sz="2000" dirty="0">
              <a:latin typeface="Trebuchet MS" panose="020B0603020202020204" pitchFamily="34" charset="0"/>
            </a:endParaRPr>
          </a:p>
          <a:p>
            <a:pPr marL="358775" indent="-358775"/>
            <a:r>
              <a:rPr lang="en-GB" sz="2000" dirty="0">
                <a:latin typeface="Trebuchet MS" panose="020B0603020202020204" pitchFamily="34" charset="0"/>
              </a:rPr>
              <a:t>For speed and efficiency SCP was introduced as a top up to existing UK benefits (chiefly Universal Credit) </a:t>
            </a:r>
            <a:endParaRPr lang="en-GB" sz="2000" dirty="0">
              <a:latin typeface="Trebuchet MS" panose="020B0603020202020204" pitchFamily="34" charset="0"/>
            </a:endParaRPr>
          </a:p>
          <a:p>
            <a:pPr marL="358775" indent="-358775"/>
            <a:r>
              <a:rPr lang="en-GB" sz="2000" dirty="0">
                <a:latin typeface="Trebuchet MS" panose="020B0603020202020204" pitchFamily="34" charset="0"/>
              </a:rPr>
              <a:t>Administered by Social Security Scotland but tied to UC</a:t>
            </a:r>
            <a:endParaRPr lang="en-GB" sz="2000" dirty="0">
              <a:latin typeface="Trebuchet MS" panose="020B0603020202020204" pitchFamily="34" charset="0"/>
            </a:endParaRPr>
          </a:p>
          <a:p>
            <a:pPr marL="358775" indent="-358775"/>
            <a:r>
              <a:rPr lang="en-GB" sz="2000" dirty="0">
                <a:latin typeface="Trebuchet MS" panose="020B0603020202020204" pitchFamily="34" charset="0"/>
              </a:rPr>
              <a:t>Potential ‘cliff edge’: SCP is not tapered, so withdrawn if household loses UC eligibility</a:t>
            </a:r>
            <a:endParaRPr lang="en-GB" sz="2000" dirty="0">
              <a:latin typeface="Trebuchet MS" panose="020B0603020202020204" pitchFamily="34" charset="0"/>
            </a:endParaRPr>
          </a:p>
          <a:p>
            <a:pPr marL="358775" indent="-358775"/>
            <a:r>
              <a:rPr lang="en-GB" sz="2000" dirty="0">
                <a:latin typeface="Trebuchet MS" panose="020B0603020202020204" pitchFamily="34" charset="0"/>
              </a:rPr>
              <a:t>Social Security (Amendment) (Scotland) Act 2025 could be used to make SCP stand-alone</a:t>
            </a:r>
            <a:endParaRPr lang="en-US" sz="2000" dirty="0">
              <a:latin typeface="Trebuchet MS" panose="020B0603020202020204" pitchFamily="34" charset="0"/>
            </a:endParaRPr>
          </a:p>
          <a:p>
            <a:pPr marL="342900" indent="-342900" algn="l">
              <a:buFont typeface="Wingdings" panose="05000000000000000000" pitchFamily="2" charset="2"/>
              <a:buChar char="q"/>
            </a:pPr>
            <a:endParaRPr lang="en-GB" sz="2000" dirty="0">
              <a:latin typeface="Trebuchet MS" panose="020B0603020202020204" pitchFamily="34" charset="0"/>
            </a:endParaRPr>
          </a:p>
          <a:p>
            <a:pPr marL="342900" indent="-342900" algn="l">
              <a:buFont typeface="Wingdings" panose="05000000000000000000" pitchFamily="2" charset="2"/>
              <a:buChar char="q"/>
            </a:pPr>
            <a:endParaRPr lang="en-GB" sz="2400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8535" y="5472499"/>
            <a:ext cx="1333176" cy="1019446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108" y="-1"/>
            <a:ext cx="12187891" cy="686031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927" y="89095"/>
            <a:ext cx="10515600" cy="493612"/>
          </a:xfrm>
        </p:spPr>
        <p:txBody>
          <a:bodyPr>
            <a:normAutofit/>
          </a:bodyPr>
          <a:lstStyle/>
          <a:p>
            <a:r>
              <a:rPr lang="en-GB" sz="2400" b="1" dirty="0">
                <a:solidFill>
                  <a:srgbClr val="17478B"/>
                </a:solidFill>
                <a:latin typeface="Trebuchet MS" panose="020B0603020202020204" pitchFamily="34" charset="0"/>
              </a:rPr>
              <a:t>Impact of the Scottish Child Payment #1</a:t>
            </a:r>
            <a:endParaRPr lang="en-GB" sz="2400" b="1" dirty="0">
              <a:solidFill>
                <a:srgbClr val="17478B"/>
              </a:solidFill>
              <a:latin typeface="Trebuchet MS" panose="020B0603020202020204" pitchFamily="34" charset="0"/>
            </a:endParaRPr>
          </a:p>
        </p:txBody>
      </p:sp>
      <p:sp>
        <p:nvSpPr>
          <p:cNvPr id="7" name="Subtitle 6" descr="Body text"/>
          <p:cNvSpPr>
            <a:spLocks noGrp="1"/>
          </p:cNvSpPr>
          <p:nvPr>
            <p:ph idx="1"/>
          </p:nvPr>
        </p:nvSpPr>
        <p:spPr>
          <a:xfrm>
            <a:off x="149157" y="775584"/>
            <a:ext cx="11335966" cy="4010424"/>
          </a:xfrm>
        </p:spPr>
        <p:txBody>
          <a:bodyPr>
            <a:normAutofit/>
          </a:bodyPr>
          <a:lstStyle/>
          <a:p>
            <a:pPr marL="358775" indent="-358775"/>
            <a:r>
              <a:rPr lang="en-GB" sz="2000" dirty="0">
                <a:latin typeface="Trebuchet MS" panose="020B0603020202020204" pitchFamily="34" charset="0"/>
              </a:rPr>
              <a:t>Danny Dorling: SCP is the single intervention that produced the largest fall in child poverty anywhere in Europe in the last 40 years</a:t>
            </a:r>
            <a:endParaRPr lang="en-US" sz="2000" dirty="0">
              <a:latin typeface="Trebuchet MS" panose="020B0603020202020204" pitchFamily="34" charset="0"/>
            </a:endParaRPr>
          </a:p>
          <a:p>
            <a:pPr marL="358775" indent="-358775"/>
            <a:r>
              <a:rPr lang="en-GB" sz="2000" dirty="0">
                <a:latin typeface="Trebuchet MS" panose="020B0603020202020204" pitchFamily="34" charset="0"/>
              </a:rPr>
              <a:t>Child Poverty Action Group estimates SCP prevents approx. 40,000 children in Scotland from experiencing poverty</a:t>
            </a:r>
            <a:endParaRPr lang="en-GB" sz="2000" dirty="0">
              <a:latin typeface="Trebuchet MS" panose="020B0603020202020204" pitchFamily="34" charset="0"/>
            </a:endParaRPr>
          </a:p>
          <a:p>
            <a:pPr marL="358775" indent="-358775"/>
            <a:r>
              <a:rPr lang="en-GB" sz="2000" dirty="0">
                <a:latin typeface="Trebuchet MS" panose="020B0603020202020204" pitchFamily="34" charset="0"/>
              </a:rPr>
              <a:t>Poverty &amp; Inequality Commission 2025 scrutiny report: modelling suggests SCP delivering around a 4 percentage point reduction in relative child poverty</a:t>
            </a:r>
            <a:endParaRPr lang="en-GB" sz="2000" dirty="0">
              <a:latin typeface="Trebuchet MS" panose="020B0603020202020204" pitchFamily="34" charset="0"/>
            </a:endParaRPr>
          </a:p>
          <a:p>
            <a:pPr marL="358775" indent="-358775"/>
            <a:r>
              <a:rPr lang="en-GB" sz="2000" dirty="0">
                <a:latin typeface="Trebuchet MS" panose="020B0603020202020204" pitchFamily="34" charset="0"/>
              </a:rPr>
              <a:t>Impact not clear in annual poverty statistics due to </a:t>
            </a:r>
            <a:r>
              <a:rPr lang="en-GB" sz="2000" i="1" dirty="0">
                <a:latin typeface="Trebuchet MS" panose="020B0603020202020204" pitchFamily="34" charset="0"/>
              </a:rPr>
              <a:t>Family Resources Survey </a:t>
            </a:r>
            <a:r>
              <a:rPr lang="en-GB" sz="2000" dirty="0">
                <a:latin typeface="Trebuchet MS" panose="020B0603020202020204" pitchFamily="34" charset="0"/>
              </a:rPr>
              <a:t>limitations</a:t>
            </a:r>
            <a:endParaRPr lang="en-GB" sz="2000" dirty="0">
              <a:latin typeface="Trebuchet MS" panose="020B0603020202020204" pitchFamily="34" charset="0"/>
            </a:endParaRPr>
          </a:p>
          <a:p>
            <a:pPr marL="358775" indent="-358775"/>
            <a:r>
              <a:rPr lang="en-GB" sz="2000" dirty="0">
                <a:latin typeface="Trebuchet MS" panose="020B0603020202020204" pitchFamily="34" charset="0"/>
              </a:rPr>
              <a:t>Testimony from families: ‘The Scottish child payment has been a “game changer” for me. It has enabled me to invest in a more nutritious diet that fuels my son adequately during his school day.’ (Lisa, single parent, </a:t>
            </a:r>
            <a:r>
              <a:rPr lang="en-GB" sz="2000" i="1" dirty="0">
                <a:latin typeface="Trebuchet MS" panose="020B0603020202020204" pitchFamily="34" charset="0"/>
              </a:rPr>
              <a:t>Changing Realities </a:t>
            </a:r>
            <a:r>
              <a:rPr lang="en-GB" sz="2000" dirty="0">
                <a:latin typeface="Trebuchet MS" panose="020B0603020202020204" pitchFamily="34" charset="0"/>
              </a:rPr>
              <a:t>project)</a:t>
            </a:r>
            <a:endParaRPr lang="en-US" sz="2000" dirty="0">
              <a:latin typeface="Trebuchet MS" panose="020B0603020202020204" pitchFamily="34" charset="0"/>
            </a:endParaRPr>
          </a:p>
          <a:p>
            <a:pPr marL="342900" indent="-342900" algn="l">
              <a:buFont typeface="Wingdings" panose="05000000000000000000" pitchFamily="2" charset="2"/>
              <a:buChar char="q"/>
            </a:pPr>
            <a:endParaRPr lang="en-GB" sz="2400" dirty="0"/>
          </a:p>
          <a:p>
            <a:pPr marL="342900" indent="-342900" algn="l">
              <a:buFont typeface="Wingdings" panose="05000000000000000000" pitchFamily="2" charset="2"/>
              <a:buChar char="q"/>
            </a:pPr>
            <a:endParaRPr lang="en-GB" sz="2400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8535" y="5472499"/>
            <a:ext cx="1333176" cy="1019446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108" y="-1"/>
            <a:ext cx="12187891" cy="686031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927" y="89095"/>
            <a:ext cx="10515600" cy="493612"/>
          </a:xfrm>
        </p:spPr>
        <p:txBody>
          <a:bodyPr>
            <a:normAutofit/>
          </a:bodyPr>
          <a:lstStyle/>
          <a:p>
            <a:r>
              <a:rPr lang="en-GB" sz="2400" b="1" dirty="0">
                <a:solidFill>
                  <a:srgbClr val="17478B"/>
                </a:solidFill>
                <a:latin typeface="Trebuchet MS" panose="020B0603020202020204" pitchFamily="34" charset="0"/>
              </a:rPr>
              <a:t>Impact of the Scottish Child Payment #2</a:t>
            </a:r>
            <a:endParaRPr lang="en-GB" sz="2400" b="1" dirty="0">
              <a:solidFill>
                <a:srgbClr val="17478B"/>
              </a:solidFill>
              <a:latin typeface="Trebuchet MS" panose="020B0603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8535" y="5472499"/>
            <a:ext cx="1333176" cy="1019446"/>
          </a:xfrm>
          <a:prstGeom prst="rect">
            <a:avLst/>
          </a:prstGeom>
        </p:spPr>
      </p:pic>
      <p:pic>
        <p:nvPicPr>
          <p:cNvPr id="8" name="Picture 7" descr="A screenshot of a graph&#10;&#10;AI-generated content may be incorrect."/>
          <p:cNvPicPr>
            <a:picLocks noChangeAspect="1"/>
          </p:cNvPicPr>
          <p:nvPr/>
        </p:nvPicPr>
        <p:blipFill>
          <a:blip r:embed="rId3"/>
          <a:srcRect t="1378"/>
          <a:stretch>
            <a:fillRect/>
          </a:stretch>
        </p:blipFill>
        <p:spPr>
          <a:xfrm>
            <a:off x="236073" y="671803"/>
            <a:ext cx="11355292" cy="4706212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108" y="-1"/>
            <a:ext cx="12187891" cy="686031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927" y="89095"/>
            <a:ext cx="10515600" cy="493612"/>
          </a:xfrm>
        </p:spPr>
        <p:txBody>
          <a:bodyPr>
            <a:normAutofit/>
          </a:bodyPr>
          <a:lstStyle/>
          <a:p>
            <a:r>
              <a:rPr lang="en-GB" sz="2400" b="1" dirty="0">
                <a:solidFill>
                  <a:srgbClr val="17478B"/>
                </a:solidFill>
                <a:latin typeface="Trebuchet MS" panose="020B0603020202020204" pitchFamily="34" charset="0"/>
              </a:rPr>
              <a:t>Impact of the Scottish Child Payment #3</a:t>
            </a:r>
            <a:endParaRPr lang="en-GB" sz="2400" b="1" dirty="0">
              <a:solidFill>
                <a:srgbClr val="17478B"/>
              </a:solidFill>
              <a:latin typeface="Trebuchet MS" panose="020B0603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8535" y="5472499"/>
            <a:ext cx="1333176" cy="1019446"/>
          </a:xfrm>
          <a:prstGeom prst="rect">
            <a:avLst/>
          </a:prstGeom>
        </p:spPr>
      </p:pic>
      <p:pic>
        <p:nvPicPr>
          <p:cNvPr id="5" name="Picture 4" descr="A screenshot of a graph&#10;&#10;AI-generated content may be incorrect.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8343" y="879131"/>
            <a:ext cx="10580192" cy="4409399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108" y="-1"/>
            <a:ext cx="12187891" cy="686031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927" y="89095"/>
            <a:ext cx="10515600" cy="493612"/>
          </a:xfrm>
        </p:spPr>
        <p:txBody>
          <a:bodyPr>
            <a:normAutofit/>
          </a:bodyPr>
          <a:lstStyle/>
          <a:p>
            <a:r>
              <a:rPr lang="en-GB" sz="2400" b="1" dirty="0">
                <a:solidFill>
                  <a:srgbClr val="17478B"/>
                </a:solidFill>
                <a:latin typeface="Trebuchet MS" panose="020B0603020202020204" pitchFamily="34" charset="0"/>
              </a:rPr>
              <a:t>Scottish Child Payment in Context</a:t>
            </a:r>
            <a:endParaRPr lang="en-GB" sz="2400" b="1" dirty="0">
              <a:solidFill>
                <a:srgbClr val="17478B"/>
              </a:solidFill>
              <a:latin typeface="Trebuchet MS" panose="020B0603020202020204" pitchFamily="34" charset="0"/>
            </a:endParaRPr>
          </a:p>
        </p:txBody>
      </p:sp>
      <p:sp>
        <p:nvSpPr>
          <p:cNvPr id="7" name="Subtitle 6" descr="Body text"/>
          <p:cNvSpPr>
            <a:spLocks noGrp="1"/>
          </p:cNvSpPr>
          <p:nvPr>
            <p:ph idx="1"/>
          </p:nvPr>
        </p:nvSpPr>
        <p:spPr>
          <a:xfrm>
            <a:off x="149157" y="775584"/>
            <a:ext cx="11335966" cy="4632996"/>
          </a:xfrm>
        </p:spPr>
        <p:txBody>
          <a:bodyPr>
            <a:normAutofit lnSpcReduction="10000"/>
          </a:bodyPr>
          <a:lstStyle/>
          <a:p>
            <a:pPr marL="358775" indent="-358775"/>
            <a:r>
              <a:rPr lang="en-US" sz="2200" dirty="0">
                <a:latin typeface="Trebuchet MS" panose="020B0603020202020204" pitchFamily="34" charset="0"/>
              </a:rPr>
              <a:t>SCP is part of a wider child poverty strategy </a:t>
            </a:r>
            <a:endParaRPr lang="en-US" sz="2200" dirty="0">
              <a:latin typeface="Trebuchet MS" panose="020B0603020202020204" pitchFamily="34" charset="0"/>
            </a:endParaRPr>
          </a:p>
          <a:p>
            <a:pPr marL="358775" indent="-358775"/>
            <a:r>
              <a:rPr lang="en-GB" sz="2200" dirty="0">
                <a:latin typeface="Trebuchet MS" panose="020B0603020202020204" pitchFamily="34" charset="0"/>
              </a:rPr>
              <a:t>‘Five Family Payments’ SCP +</a:t>
            </a:r>
            <a:endParaRPr lang="en-GB" sz="2200" dirty="0">
              <a:latin typeface="Trebuchet MS" panose="020B0603020202020204" pitchFamily="34" charset="0"/>
            </a:endParaRPr>
          </a:p>
          <a:p>
            <a:pPr marL="719455" lvl="0" indent="-454025">
              <a:buFont typeface="Wingdings" panose="05000000000000000000" pitchFamily="2" charset="2"/>
              <a:buChar char="§"/>
            </a:pPr>
            <a:r>
              <a:rPr lang="en-GB" sz="2200" dirty="0">
                <a:latin typeface="Trebuchet MS" panose="020B0603020202020204" pitchFamily="34" charset="0"/>
              </a:rPr>
              <a:t>Best Start Grant Pregnancy and Baby Payment</a:t>
            </a:r>
            <a:endParaRPr lang="en-GB" sz="2200" dirty="0">
              <a:latin typeface="Trebuchet MS" panose="020B0603020202020204" pitchFamily="34" charset="0"/>
            </a:endParaRPr>
          </a:p>
          <a:p>
            <a:pPr marL="719455" lvl="0" indent="-454025">
              <a:buFont typeface="Wingdings" panose="05000000000000000000" pitchFamily="2" charset="2"/>
              <a:buChar char="§"/>
            </a:pPr>
            <a:r>
              <a:rPr lang="en-GB" sz="2200" dirty="0">
                <a:latin typeface="Trebuchet MS" panose="020B0603020202020204" pitchFamily="34" charset="0"/>
              </a:rPr>
              <a:t>Best Start Grant Early Learning Payment</a:t>
            </a:r>
            <a:endParaRPr lang="en-GB" sz="2200" dirty="0">
              <a:latin typeface="Trebuchet MS" panose="020B0603020202020204" pitchFamily="34" charset="0"/>
            </a:endParaRPr>
          </a:p>
          <a:p>
            <a:pPr marL="719455" lvl="0" indent="-454025">
              <a:buFont typeface="Wingdings" panose="05000000000000000000" pitchFamily="2" charset="2"/>
              <a:buChar char="§"/>
            </a:pPr>
            <a:r>
              <a:rPr lang="en-GB" sz="2200" dirty="0">
                <a:latin typeface="Trebuchet MS" panose="020B0603020202020204" pitchFamily="34" charset="0"/>
              </a:rPr>
              <a:t>Best Start Grant School Age Payment</a:t>
            </a:r>
            <a:endParaRPr lang="en-GB" sz="2200" dirty="0">
              <a:latin typeface="Trebuchet MS" panose="020B0603020202020204" pitchFamily="34" charset="0"/>
            </a:endParaRPr>
          </a:p>
          <a:p>
            <a:pPr marL="719455" indent="-454025">
              <a:buFont typeface="Wingdings" panose="05000000000000000000" pitchFamily="2" charset="2"/>
              <a:buChar char="§"/>
            </a:pPr>
            <a:r>
              <a:rPr lang="en-GB" sz="2200" dirty="0">
                <a:latin typeface="Trebuchet MS" panose="020B0603020202020204" pitchFamily="34" charset="0"/>
              </a:rPr>
              <a:t>Best Start Foods</a:t>
            </a:r>
            <a:endParaRPr lang="en-US" sz="2200" dirty="0">
              <a:latin typeface="Trebuchet MS" panose="020B0603020202020204" pitchFamily="34" charset="0"/>
            </a:endParaRPr>
          </a:p>
          <a:p>
            <a:r>
              <a:rPr lang="en-GB" sz="2200" dirty="0">
                <a:latin typeface="Trebuchet MS" panose="020B0603020202020204" pitchFamily="34" charset="0"/>
              </a:rPr>
              <a:t>Other ‘Social Wage’ components: </a:t>
            </a:r>
            <a:endParaRPr lang="en-GB" sz="2200" dirty="0">
              <a:latin typeface="Trebuchet MS" panose="020B0603020202020204" pitchFamily="34" charset="0"/>
            </a:endParaRPr>
          </a:p>
          <a:p>
            <a:pPr marL="719455" lvl="0" indent="-454025">
              <a:buFont typeface="Wingdings" panose="05000000000000000000" pitchFamily="2" charset="2"/>
              <a:buChar char="§"/>
            </a:pPr>
            <a:r>
              <a:rPr lang="en-GB" sz="2200" dirty="0">
                <a:latin typeface="Trebuchet MS" panose="020B0603020202020204" pitchFamily="34" charset="0"/>
              </a:rPr>
              <a:t>Baby Box</a:t>
            </a:r>
            <a:endParaRPr lang="en-GB" sz="2200" dirty="0">
              <a:latin typeface="Trebuchet MS" panose="020B0603020202020204" pitchFamily="34" charset="0"/>
            </a:endParaRPr>
          </a:p>
          <a:p>
            <a:pPr marL="719455" lvl="0" indent="-454025">
              <a:buFont typeface="Wingdings" panose="05000000000000000000" pitchFamily="2" charset="2"/>
              <a:buChar char="§"/>
            </a:pPr>
            <a:r>
              <a:rPr lang="en-GB" sz="2200" dirty="0">
                <a:latin typeface="Trebuchet MS" panose="020B0603020202020204" pitchFamily="34" charset="0"/>
              </a:rPr>
              <a:t>Free school meals</a:t>
            </a:r>
            <a:endParaRPr lang="en-GB" sz="2200" dirty="0">
              <a:latin typeface="Trebuchet MS" panose="020B0603020202020204" pitchFamily="34" charset="0"/>
            </a:endParaRPr>
          </a:p>
          <a:p>
            <a:pPr marL="719455" indent="-454025">
              <a:buFont typeface="Wingdings" panose="05000000000000000000" pitchFamily="2" charset="2"/>
              <a:buChar char="§"/>
            </a:pPr>
            <a:r>
              <a:rPr lang="en-GB" sz="2200" dirty="0">
                <a:latin typeface="Trebuchet MS" panose="020B0603020202020204" pitchFamily="34" charset="0"/>
              </a:rPr>
              <a:t>Childcare</a:t>
            </a:r>
            <a:endParaRPr lang="en-GB" sz="2200" dirty="0">
              <a:latin typeface="Trebuchet MS" panose="020B0603020202020204" pitchFamily="34" charset="0"/>
            </a:endParaRPr>
          </a:p>
          <a:p>
            <a:pPr marL="719455" indent="-454025">
              <a:buFont typeface="Wingdings" panose="05000000000000000000" pitchFamily="2" charset="2"/>
              <a:buChar char="§"/>
            </a:pPr>
            <a:r>
              <a:rPr lang="en-GB" sz="2200" dirty="0">
                <a:latin typeface="Trebuchet MS" panose="020B0603020202020204" pitchFamily="34" charset="0"/>
              </a:rPr>
              <a:t>Mitigating UK government policies</a:t>
            </a:r>
            <a:endParaRPr lang="en-US" sz="2200" dirty="0">
              <a:latin typeface="Trebuchet MS" panose="020B0603020202020204" pitchFamily="34" charset="0"/>
            </a:endParaRPr>
          </a:p>
          <a:p>
            <a:pPr marL="342900" indent="-342900" algn="l">
              <a:buFont typeface="Wingdings" panose="05000000000000000000" pitchFamily="2" charset="2"/>
              <a:buChar char="q"/>
            </a:pPr>
            <a:endParaRPr lang="en-GB" sz="2400" dirty="0"/>
          </a:p>
          <a:p>
            <a:pPr marL="342900" indent="-342900" algn="l">
              <a:buFont typeface="Wingdings" panose="05000000000000000000" pitchFamily="2" charset="2"/>
              <a:buChar char="q"/>
            </a:pPr>
            <a:endParaRPr lang="en-GB" sz="2400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8535" y="5472499"/>
            <a:ext cx="1333176" cy="101944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33147" y="775584"/>
            <a:ext cx="5118564" cy="4691914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3443</Words>
  <Application>WPS Presentation</Application>
  <PresentationFormat>Widescreen</PresentationFormat>
  <Paragraphs>98</Paragraphs>
  <Slides>10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10</vt:i4>
      </vt:variant>
    </vt:vector>
  </HeadingPairs>
  <TitlesOfParts>
    <vt:vector size="22" baseType="lpstr">
      <vt:lpstr>Arial</vt:lpstr>
      <vt:lpstr>SimSun</vt:lpstr>
      <vt:lpstr>Wingdings</vt:lpstr>
      <vt:lpstr>Trebuchet MS</vt:lpstr>
      <vt:lpstr>Arial</vt:lpstr>
      <vt:lpstr>Microsoft YaHei</vt:lpstr>
      <vt:lpstr>Arial Unicode MS</vt:lpstr>
      <vt:lpstr>Calibri Light</vt:lpstr>
      <vt:lpstr>Calibri</vt:lpstr>
      <vt:lpstr>Aptos</vt:lpstr>
      <vt:lpstr>Segoe UI</vt:lpstr>
      <vt:lpstr>Office Theme</vt:lpstr>
      <vt:lpstr>Scottish Child Payment</vt:lpstr>
      <vt:lpstr>Structure </vt:lpstr>
      <vt:lpstr>Background to the Scottish Child Payment #1</vt:lpstr>
      <vt:lpstr>Background to the Scottish Child Payment #2</vt:lpstr>
      <vt:lpstr>Key Features of the Scottish Child Payment</vt:lpstr>
      <vt:lpstr>Impact of the Scottish Child Payment #1</vt:lpstr>
      <vt:lpstr>Impact of the Scottish Child Payment #2</vt:lpstr>
      <vt:lpstr>Impact of the Scottish Child Payment #3</vt:lpstr>
      <vt:lpstr>Scottish Child Payment in Context</vt:lpstr>
      <vt:lpstr>Thank you for listening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Stephen Sinclair</dc:creator>
  <cp:lastModifiedBy>Rebecca Bor</cp:lastModifiedBy>
  <cp:revision>6</cp:revision>
  <dcterms:created xsi:type="dcterms:W3CDTF">2026-03-01T15:52:00Z</dcterms:created>
  <dcterms:modified xsi:type="dcterms:W3CDTF">2026-05-19T11:24:44Z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8966962D2AFA4419B34346DC1A7F57B5_13</vt:lpwstr>
  </property>
  <property fmtid="{D5CDD505-2E9C-101B-9397-08002B2CF9AE}" pid="3" name="KSOProductBuildVer">
    <vt:lpwstr>1033-12.1.0.26372</vt:lpwstr>
  </property>
</Properties>
</file>