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256" r:id="rId2"/>
    <p:sldId id="257" r:id="rId3"/>
    <p:sldId id="263" r:id="rId4"/>
    <p:sldId id="264" r:id="rId5"/>
    <p:sldId id="265" r:id="rId6"/>
    <p:sldId id="266" r:id="rId7"/>
    <p:sldId id="258" r:id="rId8"/>
    <p:sldId id="259" r:id="rId9"/>
    <p:sldId id="260" r:id="rId10"/>
    <p:sldId id="261" r:id="rId11"/>
    <p:sldId id="262" r:id="rId12"/>
    <p:sldId id="267" r:id="rId13"/>
  </p:sldIdLst>
  <p:sldSz cx="18288000" cy="10287000"/>
  <p:notesSz cx="6858000" cy="9144000"/>
  <p:embeddedFontLst>
    <p:embeddedFont>
      <p:font typeface="Aptos Bold" panose="020B0004020202020204" charset="0"/>
      <p:regular r:id="rId15"/>
    </p:embeddedFont>
    <p:embeddedFont>
      <p:font typeface="HK Grotesk Bold" panose="020B0604020202020204"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0" d="100"/>
          <a:sy n="60" d="100"/>
        </p:scale>
        <p:origin x="370"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14.10.2026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Becca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Cliff Edge formed in 2018 after a group of organisations came together with shared concerns about the impact of a potential ‘cliff edge’ at the end of the mitigations package.  In 2015 the NI Executive had agreed to fund a mitigations package for NI to protect vulnerable people from some of the harshest impacts of welfare reform which included the Bedroom Tax and the Benefit Cap but the original mitigations package was due to end on 31 March 2020.  </a:t>
            </a:r>
          </a:p>
          <a:p>
            <a:endParaRPr lang="en-US"/>
          </a:p>
          <a:p>
            <a:r>
              <a:rPr lang="en-US"/>
              <a:t>So basically that was the cliff edge and the clock was ticking.  At that time there was no functioning NI Assembly or Executive so we were all really worried that these important mitigations could potentially be lost overnight.   </a:t>
            </a:r>
          </a:p>
          <a:p>
            <a:endParaRPr lang="en-US"/>
          </a:p>
          <a:p>
            <a:r>
              <a:rPr lang="en-US"/>
              <a:t>The Coalition grew and eventually became over 100 organisations.  We have 117 organisations today.  The breadth of membership is really important including representation from a range of sectors including women, housing, social security, disability, children, mental health, trade unions, social work and more.  It highlights the broad range of people likely to be impacted by the loss of the mitigations and also gives strength to our collective call for action.</a:t>
            </a:r>
          </a:p>
          <a:p>
            <a:endParaRPr lang="en-US"/>
          </a:p>
          <a:p>
            <a:r>
              <a:rPr lang="en-US"/>
              <a:t>We couldn’t continue to meet as the Coalition grew so we formed a smaller working group which organizes the activities of the Coalition.  It is a voluntary coalition so while we had some funded resource in the early days (through a dedicated welfare reform policy officer which Housing Rights generously committed to the work of the Coalition) we have largely operated as a voluntary Coalition since then relying on the commitment and dedication of the Working Group members to this work.  </a:t>
            </a:r>
          </a:p>
          <a:p>
            <a:endParaRPr lang="en-US"/>
          </a:p>
          <a:p>
            <a:r>
              <a:rPr lang="en-US"/>
              <a:t>Following campaigning by the Coalition, the NI Assembly legislated to indefinitely keep the mitigations for the Bedroom Tax and extend the Benefit Cap mitigation until 2028.  The removal of the two-child limit was a key ask of the Coalition for many years and our campaigning work highlighting the impact of the policy on children and families in NI helped to secure this vital policy change.</a:t>
            </a:r>
          </a:p>
          <a:p>
            <a:endParaRPr lang="en-US"/>
          </a:p>
          <a:p>
            <a:r>
              <a:rPr lang="en-US"/>
              <a:t>Across all the organisations that are part of the Cliff Edge Coalition – supporting multiple groups of people – there are some big issues coming out of our collective work and causing significant challenges for people and these are the basis for our key asks which we will go through in turn now.  I’ll pass over to Jolene who will take you through our Carer’s Ask.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those who don’t know the Benefit Cap is a limit on the total amount of social security benefits a household can receive, including Housing Benefit. The Benefit Cap is currently mitigated in Northern Ireland so anyone who would be affected by it receives a payment in their benefits equal to what they would have lost because of it. The latest Benefit Cap statistics (May 2026) show that it reduces weekly benefits by an average of £82.</a:t>
            </a:r>
          </a:p>
          <a:p>
            <a:endParaRPr lang="en-US"/>
          </a:p>
          <a:p>
            <a:r>
              <a:rPr lang="en-US"/>
              <a:t>The Benefit Cap mitigation is due to end on the 31st March 2028 and everyone receiving the mitigation will face a cliff edge, with their benefits reduced from the 1st of April.</a:t>
            </a:r>
          </a:p>
          <a:p>
            <a:endParaRPr lang="en-US"/>
          </a:p>
          <a:p>
            <a:r>
              <a:rPr lang="en-US"/>
              <a:t>Families with children, lone parents who are mostly women, and larger families are most likely to be affected by the Benefit Cap.  Figures show that 86% of the Benefit Cap mitigation payments are paid to women.  We also know that NI has more larger families than in other parts of the UK and that children have consistently had the highest levels of poverty in NI over the last 20 years.</a:t>
            </a:r>
          </a:p>
          <a:p>
            <a:endParaRPr lang="en-US"/>
          </a:p>
          <a:p>
            <a:r>
              <a:rPr lang="en-US"/>
              <a:t>Ending the Benefit Cap mitigation will affect 2,500 people in NI and while this number is relatively modest the impact will be significant for affected households. All of those impacted are families with children and the majority are lone parent families (89% of capped households were single parents and 79% had 3 or more children).  These families will feel the loss of the mitigation payment acutely and it may tip them into crisis.</a:t>
            </a:r>
          </a:p>
          <a:p>
            <a:endParaRPr lang="en-US"/>
          </a:p>
          <a:p>
            <a:r>
              <a:rPr lang="en-US"/>
              <a:t>The Welfare Mitigations Review Independent Advisory Panel Report (2022) identified the Benefit Cap as one of the elements of the social security system which contributes to increasing poverty and hardship and recommended the previous extension of the Benefit Cap mitigation in 2025.</a:t>
            </a:r>
          </a:p>
          <a:p>
            <a:endParaRPr lang="en-US"/>
          </a:p>
          <a:p>
            <a:r>
              <a:rPr lang="en-US"/>
              <a:t>Cliff Edge want to see the Benefit Cap mitigation extended indefinitely to protect families and children from financial hardship and poverty.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Sarah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Sarah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Sarah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carers to receive carers allowance they have to provide care for at least 35hrs care per week. This would be equivalent to a wage of around £2.40/hr. There is an earnings limit- they must earn £204 or less per week after allowable deduction. </a:t>
            </a:r>
          </a:p>
          <a:p>
            <a:endParaRPr lang="en-US"/>
          </a:p>
          <a:p>
            <a:r>
              <a:rPr lang="en-US"/>
              <a:t>This is far from enough to live on. When you consider that unpaid carers are providing the equivalent of £5.8bn in support propping up health and social services in NI, its an insult. </a:t>
            </a:r>
          </a:p>
          <a:p>
            <a:endParaRPr lang="en-US"/>
          </a:p>
          <a:p>
            <a:r>
              <a:rPr lang="en-US"/>
              <a:t>So many people and families in the general population including those on decent salaries are finding ends hard to meet with the cost of living crisis, inflation and fuel costs. Add to that the escapable extra costs of caring, including transport, more electricity and heating to meet the needs of the cared for person , toiletries, clothing, special food and therapies plus additional care paid for over and above that provided by social services and other support services.  </a:t>
            </a:r>
          </a:p>
          <a:p>
            <a:endParaRPr lang="en-US"/>
          </a:p>
          <a:p>
            <a:r>
              <a:rPr lang="en-US"/>
              <a:t>All this coupled with the nature of the care (more demanding care needs, caring for longer hours, caring for people with complex needs and sandwich caring) contribute to greater levels of poverty. </a:t>
            </a:r>
          </a:p>
          <a:p>
            <a:endParaRPr lang="en-US"/>
          </a:p>
          <a:p>
            <a:r>
              <a:rPr lang="en-US"/>
              <a:t>Our young carers do not receive any direct financial recognition for what they do. They provide tens of thousands of hours of unpaid care across</a:t>
            </a:r>
          </a:p>
          <a:p>
            <a:r>
              <a:rPr lang="en-US"/>
              <a:t>Northern Ireland every week but can’t claim Carer’s Allowance. They are coming from households that already don’t receive the support needed to deal with the extra costs of disability or ill health. Households which are in poverty.</a:t>
            </a:r>
          </a:p>
          <a:p>
            <a:r>
              <a:rPr lang="en-US"/>
              <a:t>CYA carers are missing out on the opportunities and experiences enjoyed by their peers because of the combined pressures of caring and poverty. Whether this relates to holidays and trips out, to more mundane social activities that most young people take for granted.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want an extra recognition payment for Carers and Young Carers similar to what is already paid in Scotland.</a:t>
            </a:r>
          </a:p>
          <a:p>
            <a:endParaRPr lang="en-US"/>
          </a:p>
          <a:p>
            <a:r>
              <a:rPr lang="en-US"/>
              <a:t>The Scottish payments have been in place since 2019. </a:t>
            </a:r>
          </a:p>
          <a:p>
            <a:endParaRPr lang="en-US"/>
          </a:p>
          <a:p>
            <a:r>
              <a:rPr lang="en-US"/>
              <a:t>Research in 2020 shows the difference it made. </a:t>
            </a:r>
          </a:p>
          <a:p>
            <a:r>
              <a:rPr lang="en-US"/>
              <a:t>Financially; carers who were struggling the most financially felt the biggest impact from the introduction of the payment.</a:t>
            </a:r>
          </a:p>
          <a:p>
            <a:r>
              <a:rPr lang="en-US"/>
              <a:t>It had helped improve their mental health and wellbeing a little: it had a positive impact on relieving money worries around the months carers received the payment, and had given them "a wee lift".</a:t>
            </a:r>
          </a:p>
          <a:p>
            <a:r>
              <a:rPr lang="en-US"/>
              <a:t>Its impact on mental health and wellbeing had been transformative especially in cases where it had enabled carers in great financial difficulty to pay off debts or where it had been used towards a trip away when carers felt they were close to breaking point.</a:t>
            </a:r>
          </a:p>
          <a:p>
            <a:r>
              <a:rPr lang="en-US"/>
              <a:t>The payment also made carers feel that the Scottish govt recognised their contribution and made them feel a little more valued.</a:t>
            </a:r>
          </a:p>
          <a:p>
            <a:endParaRPr lang="en-US"/>
          </a:p>
          <a:p>
            <a:r>
              <a:rPr lang="en-US"/>
              <a:t>This is what we what for carers in NI. This payment to carers receiving Carers Allowance should not count as income when calculating other means tested benefits or in other calculations of income.</a:t>
            </a:r>
          </a:p>
          <a:p>
            <a:endParaRPr lang="en-US"/>
          </a:p>
          <a:p>
            <a:r>
              <a:rPr lang="en-US"/>
              <a:t>It would instantly lift over 3400 carers out of poverty. </a:t>
            </a:r>
          </a:p>
          <a:p>
            <a:endParaRPr lang="en-US"/>
          </a:p>
          <a:p>
            <a:r>
              <a:rPr lang="en-US"/>
              <a:t>The cost to deliver a Carers Recognition payment in Northern Ireland in £27.7m annually. A bargain compared to the £5.8bn of services carers are providing annually here.</a:t>
            </a:r>
          </a:p>
          <a:p>
            <a:endParaRPr lang="en-US"/>
          </a:p>
          <a:p>
            <a:r>
              <a:rPr lang="en-US"/>
              <a:t>We don’t have the costs for the introduction of a young carers recognition payment here  but it would give young carers a bit of independence and extra financial resources for the social and leisure activities they often miss out on and a much-deserved recognition of the caring roles they perform.</a:t>
            </a:r>
          </a:p>
          <a:p>
            <a:endParaRPr lang="en-US"/>
          </a:p>
          <a:p>
            <a:r>
              <a:rPr lang="en-US"/>
              <a:t>We feel this would be money well spent.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Stephen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Recent analysis from Property Pal places the average rent price in Northern Ireland at £1,013 per month. The scale of the challenge is stark, given that in 2020 the average monthly rent in Northern Ireland was £664. This means that the average private rented household is spending over £4,000 more per year on rent than they were in 2020.</a:t>
            </a:r>
          </a:p>
          <a:p>
            <a:r>
              <a:rPr lang="en-US"/>
              <a:t>NI Housing Market Update: Q2 2026 - Industry News - News And Analysis - PropertyPal</a:t>
            </a:r>
          </a:p>
          <a:p>
            <a:r>
              <a:rPr lang="en-US"/>
              <a:t>housing-market-trends-2020-Q4.pdf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Stephen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Becca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hyperlink" Target="https://niapn.org/cliff-edge-coalition/"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2377718" y="1990837"/>
            <a:ext cx="13532563" cy="6305327"/>
          </a:xfrm>
          <a:custGeom>
            <a:avLst/>
            <a:gdLst/>
            <a:ahLst/>
            <a:cxnLst/>
            <a:rect l="l" t="t" r="r" b="b"/>
            <a:pathLst>
              <a:path w="13532563" h="6305327">
                <a:moveTo>
                  <a:pt x="0" y="0"/>
                </a:moveTo>
                <a:lnTo>
                  <a:pt x="13532564" y="0"/>
                </a:lnTo>
                <a:lnTo>
                  <a:pt x="13532564" y="6305326"/>
                </a:lnTo>
                <a:lnTo>
                  <a:pt x="0" y="6305326"/>
                </a:lnTo>
                <a:lnTo>
                  <a:pt x="0" y="0"/>
                </a:lnTo>
                <a:close/>
              </a:path>
            </a:pathLst>
          </a:custGeom>
          <a:blipFill>
            <a:blip r:embed="rId4"/>
            <a:stretch>
              <a:fillRect/>
            </a:stretch>
          </a:blipFill>
        </p:spPr>
        <p:txBody>
          <a:bodyPr/>
          <a:lstStyle/>
          <a:p>
            <a:endParaRPr lang="en-GB"/>
          </a:p>
        </p:txBody>
      </p:sp>
      <p:sp>
        <p:nvSpPr>
          <p:cNvPr id="4" name="TextBox 4"/>
          <p:cNvSpPr txBox="1"/>
          <p:nvPr/>
        </p:nvSpPr>
        <p:spPr>
          <a:xfrm>
            <a:off x="1109126" y="7956121"/>
            <a:ext cx="16069747" cy="1249958"/>
          </a:xfrm>
          <a:prstGeom prst="rect">
            <a:avLst/>
          </a:prstGeom>
        </p:spPr>
        <p:txBody>
          <a:bodyPr lIns="0" tIns="0" rIns="0" bIns="0" rtlCol="0" anchor="t">
            <a:spAutoFit/>
          </a:bodyPr>
          <a:lstStyle/>
          <a:p>
            <a:pPr algn="ctr">
              <a:lnSpc>
                <a:spcPts val="5040"/>
              </a:lnSpc>
            </a:pPr>
            <a:r>
              <a:rPr lang="en-US" sz="3600" b="1" dirty="0">
                <a:solidFill>
                  <a:srgbClr val="FFFDFD"/>
                </a:solidFill>
                <a:latin typeface="Aptos"/>
                <a:ea typeface="Aptos"/>
                <a:cs typeface="Aptos"/>
                <a:sym typeface="Aptos"/>
              </a:rPr>
              <a:t>Campaigning to extend and strengthen the welfare mitigations in Northern Ireland.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040319" y="8182326"/>
            <a:ext cx="3924300" cy="1724025"/>
          </a:xfrm>
          <a:custGeom>
            <a:avLst/>
            <a:gdLst/>
            <a:ahLst/>
            <a:cxnLst/>
            <a:rect l="l" t="t" r="r" b="b"/>
            <a:pathLst>
              <a:path w="3924300" h="1724025">
                <a:moveTo>
                  <a:pt x="0" y="0"/>
                </a:moveTo>
                <a:lnTo>
                  <a:pt x="3924300" y="0"/>
                </a:lnTo>
                <a:lnTo>
                  <a:pt x="3924300" y="1724025"/>
                </a:lnTo>
                <a:lnTo>
                  <a:pt x="0" y="1724025"/>
                </a:lnTo>
                <a:lnTo>
                  <a:pt x="0" y="0"/>
                </a:lnTo>
                <a:close/>
              </a:path>
            </a:pathLst>
          </a:custGeom>
          <a:blipFill>
            <a:blip r:embed="rId4"/>
            <a:stretch>
              <a:fillRect/>
            </a:stretch>
          </a:blipFill>
        </p:spPr>
        <p:txBody>
          <a:bodyPr/>
          <a:lstStyle/>
          <a:p>
            <a:endParaRPr lang="en-GB"/>
          </a:p>
        </p:txBody>
      </p:sp>
      <p:sp>
        <p:nvSpPr>
          <p:cNvPr id="4" name="TextBox 4"/>
          <p:cNvSpPr txBox="1"/>
          <p:nvPr/>
        </p:nvSpPr>
        <p:spPr>
          <a:xfrm>
            <a:off x="14505616" y="8846623"/>
            <a:ext cx="3263267" cy="956704"/>
          </a:xfrm>
          <a:prstGeom prst="rect">
            <a:avLst/>
          </a:prstGeom>
        </p:spPr>
        <p:txBody>
          <a:bodyPr lIns="0" tIns="0" rIns="0" bIns="0" rtlCol="0" anchor="t">
            <a:spAutoFit/>
          </a:bodyPr>
          <a:lstStyle/>
          <a:p>
            <a:pPr algn="just">
              <a:lnSpc>
                <a:spcPts val="3618"/>
              </a:lnSpc>
            </a:pPr>
            <a:r>
              <a:rPr lang="en-US" sz="4308" b="1">
                <a:solidFill>
                  <a:srgbClr val="FFFFFF">
                    <a:alpha val="89804"/>
                  </a:srgbClr>
                </a:solidFill>
                <a:latin typeface="HK Grotesk Bold"/>
                <a:ea typeface="HK Grotesk Bold"/>
                <a:cs typeface="HK Grotesk Bold"/>
                <a:sym typeface="HK Grotesk Bold"/>
              </a:rPr>
              <a:t>Cliff Edge </a:t>
            </a:r>
          </a:p>
          <a:p>
            <a:pPr algn="just">
              <a:lnSpc>
                <a:spcPts val="3618"/>
              </a:lnSpc>
            </a:pPr>
            <a:r>
              <a:rPr lang="en-US" sz="4308" b="1">
                <a:solidFill>
                  <a:srgbClr val="FFFFFF">
                    <a:alpha val="89804"/>
                  </a:srgbClr>
                </a:solidFill>
                <a:latin typeface="HK Grotesk Bold"/>
                <a:ea typeface="HK Grotesk Bold"/>
                <a:cs typeface="HK Grotesk Bold"/>
                <a:sym typeface="HK Grotesk Bold"/>
              </a:rPr>
              <a:t>  Coalition NI</a:t>
            </a:r>
          </a:p>
        </p:txBody>
      </p:sp>
      <p:sp>
        <p:nvSpPr>
          <p:cNvPr id="5" name="TextBox 5"/>
          <p:cNvSpPr txBox="1"/>
          <p:nvPr/>
        </p:nvSpPr>
        <p:spPr>
          <a:xfrm>
            <a:off x="7162801" y="914400"/>
            <a:ext cx="3806368" cy="913131"/>
          </a:xfrm>
          <a:prstGeom prst="rect">
            <a:avLst/>
          </a:prstGeom>
        </p:spPr>
        <p:txBody>
          <a:bodyPr wrap="square" lIns="0" tIns="0" rIns="0" bIns="0" rtlCol="0" anchor="t">
            <a:spAutoFit/>
          </a:bodyPr>
          <a:lstStyle/>
          <a:p>
            <a:pPr algn="ctr">
              <a:lnSpc>
                <a:spcPts val="7419"/>
              </a:lnSpc>
            </a:pPr>
            <a:r>
              <a:rPr lang="en-US" sz="5299" b="1" dirty="0">
                <a:solidFill>
                  <a:srgbClr val="FFFFFF"/>
                </a:solidFill>
                <a:latin typeface="Aptos Bold"/>
                <a:ea typeface="Aptos Bold"/>
                <a:cs typeface="Aptos Bold"/>
                <a:sym typeface="Aptos Bold"/>
              </a:rPr>
              <a:t>Background</a:t>
            </a:r>
          </a:p>
        </p:txBody>
      </p:sp>
      <p:sp>
        <p:nvSpPr>
          <p:cNvPr id="6" name="TextBox 6"/>
          <p:cNvSpPr txBox="1"/>
          <p:nvPr/>
        </p:nvSpPr>
        <p:spPr>
          <a:xfrm>
            <a:off x="1810067" y="2919450"/>
            <a:ext cx="14667866" cy="5401287"/>
          </a:xfrm>
          <a:prstGeom prst="rect">
            <a:avLst/>
          </a:prstGeom>
        </p:spPr>
        <p:txBody>
          <a:bodyPr lIns="0" tIns="0" rIns="0" bIns="0" rtlCol="0" anchor="t">
            <a:spAutoFit/>
          </a:bodyPr>
          <a:lstStyle/>
          <a:p>
            <a:pPr marL="735972" lvl="1" indent="-367986" algn="l">
              <a:lnSpc>
                <a:spcPts val="6067"/>
              </a:lnSpc>
              <a:spcBef>
                <a:spcPct val="0"/>
              </a:spcBef>
              <a:buFont typeface="Arial"/>
              <a:buChar char="•"/>
            </a:pPr>
            <a:r>
              <a:rPr lang="en-US" sz="3408" dirty="0">
                <a:solidFill>
                  <a:srgbClr val="FFFFFF"/>
                </a:solidFill>
                <a:latin typeface="Aptos"/>
                <a:ea typeface="Aptos"/>
                <a:cs typeface="Aptos"/>
                <a:sym typeface="Aptos"/>
              </a:rPr>
              <a:t>Cliff Edge formed in 2018 over shared concerns about ‘cliff edge’ ending of                                                           welfare mitigations</a:t>
            </a:r>
          </a:p>
          <a:p>
            <a:pPr marL="735972" lvl="1" indent="-367986" algn="l">
              <a:lnSpc>
                <a:spcPts val="6067"/>
              </a:lnSpc>
              <a:spcBef>
                <a:spcPct val="0"/>
              </a:spcBef>
              <a:buFont typeface="Arial"/>
              <a:buChar char="•"/>
            </a:pPr>
            <a:r>
              <a:rPr lang="en-US" sz="3408" dirty="0">
                <a:solidFill>
                  <a:srgbClr val="FFFFFF"/>
                </a:solidFill>
                <a:latin typeface="Aptos"/>
                <a:ea typeface="Aptos"/>
                <a:cs typeface="Aptos"/>
                <a:sym typeface="Aptos"/>
              </a:rPr>
              <a:t>100+ organisations in the Coalition </a:t>
            </a:r>
          </a:p>
          <a:p>
            <a:pPr marL="735972" lvl="1" indent="-367986" algn="l">
              <a:lnSpc>
                <a:spcPts val="6067"/>
              </a:lnSpc>
              <a:spcBef>
                <a:spcPct val="0"/>
              </a:spcBef>
              <a:buFont typeface="Arial"/>
              <a:buChar char="•"/>
            </a:pPr>
            <a:r>
              <a:rPr lang="en-US" sz="3408" dirty="0">
                <a:solidFill>
                  <a:srgbClr val="FFFFFF"/>
                </a:solidFill>
                <a:latin typeface="Aptos"/>
                <a:ea typeface="Aptos"/>
                <a:cs typeface="Aptos"/>
                <a:sym typeface="Aptos"/>
              </a:rPr>
              <a:t>Coalition activities </a:t>
            </a:r>
            <a:r>
              <a:rPr lang="en-US" sz="3408" dirty="0" err="1">
                <a:solidFill>
                  <a:srgbClr val="FFFFFF"/>
                </a:solidFill>
                <a:latin typeface="Aptos"/>
                <a:ea typeface="Aptos"/>
                <a:cs typeface="Aptos"/>
                <a:sym typeface="Aptos"/>
              </a:rPr>
              <a:t>organised</a:t>
            </a:r>
            <a:r>
              <a:rPr lang="en-US" sz="3408" dirty="0">
                <a:solidFill>
                  <a:srgbClr val="FFFFFF"/>
                </a:solidFill>
                <a:latin typeface="Aptos"/>
                <a:ea typeface="Aptos"/>
                <a:cs typeface="Aptos"/>
                <a:sym typeface="Aptos"/>
              </a:rPr>
              <a:t> by a smaller Working Group</a:t>
            </a:r>
          </a:p>
          <a:p>
            <a:pPr marL="735972" lvl="1" indent="-367986" algn="l">
              <a:lnSpc>
                <a:spcPts val="6067"/>
              </a:lnSpc>
              <a:spcBef>
                <a:spcPct val="0"/>
              </a:spcBef>
              <a:buFont typeface="Arial"/>
              <a:buChar char="•"/>
            </a:pPr>
            <a:r>
              <a:rPr lang="en-US" sz="3408" dirty="0">
                <a:solidFill>
                  <a:srgbClr val="FFFFFF"/>
                </a:solidFill>
                <a:latin typeface="Aptos"/>
                <a:ea typeface="Aptos"/>
                <a:cs typeface="Aptos"/>
                <a:sym typeface="Aptos"/>
              </a:rPr>
              <a:t>Voluntary Coalition (no funding)</a:t>
            </a:r>
          </a:p>
          <a:p>
            <a:pPr marL="735972" lvl="1" indent="-367986" algn="l">
              <a:lnSpc>
                <a:spcPts val="6067"/>
              </a:lnSpc>
              <a:spcBef>
                <a:spcPct val="0"/>
              </a:spcBef>
              <a:buFont typeface="Arial"/>
              <a:buChar char="•"/>
            </a:pPr>
            <a:r>
              <a:rPr lang="en-US" sz="3408" dirty="0">
                <a:solidFill>
                  <a:srgbClr val="FFFFFF"/>
                </a:solidFill>
                <a:latin typeface="Aptos"/>
                <a:ea typeface="Aptos"/>
                <a:cs typeface="Aptos"/>
                <a:sym typeface="Aptos"/>
              </a:rPr>
              <a:t>Campaign success – extension of mitigations &amp; scrapping of 2-child limit</a:t>
            </a:r>
          </a:p>
          <a:p>
            <a:pPr marL="735972" lvl="1" indent="-367986" algn="l">
              <a:lnSpc>
                <a:spcPts val="6067"/>
              </a:lnSpc>
              <a:spcBef>
                <a:spcPct val="0"/>
              </a:spcBef>
              <a:buFont typeface="Arial"/>
              <a:buChar char="•"/>
            </a:pPr>
            <a:r>
              <a:rPr lang="en-US" sz="3408" dirty="0">
                <a:solidFill>
                  <a:srgbClr val="FFFFFF"/>
                </a:solidFill>
                <a:latin typeface="Aptos"/>
                <a:ea typeface="Aptos"/>
                <a:cs typeface="Aptos"/>
                <a:sym typeface="Aptos"/>
              </a:rPr>
              <a:t>2028 another “Cliff Edge”</a:t>
            </a:r>
          </a:p>
        </p:txBody>
      </p:sp>
      <p:sp>
        <p:nvSpPr>
          <p:cNvPr id="7" name="AutoShape 7"/>
          <p:cNvSpPr/>
          <p:nvPr/>
        </p:nvSpPr>
        <p:spPr>
          <a:xfrm>
            <a:off x="7318831" y="1827531"/>
            <a:ext cx="3650337" cy="0"/>
          </a:xfrm>
          <a:prstGeom prst="line">
            <a:avLst/>
          </a:prstGeom>
          <a:ln w="76200" cap="rnd">
            <a:solidFill>
              <a:srgbClr val="C00000"/>
            </a:solidFill>
            <a:prstDash val="solid"/>
            <a:headEnd type="none" w="sm" len="sm"/>
            <a:tailEnd type="none" w="sm" len="sm"/>
          </a:ln>
        </p:spPr>
        <p:txBody>
          <a:bodyPr/>
          <a:lstStyle/>
          <a:p>
            <a:endParaRPr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040319" y="8182326"/>
            <a:ext cx="3924300" cy="1724025"/>
          </a:xfrm>
          <a:custGeom>
            <a:avLst/>
            <a:gdLst/>
            <a:ahLst/>
            <a:cxnLst/>
            <a:rect l="l" t="t" r="r" b="b"/>
            <a:pathLst>
              <a:path w="3924300" h="1724025">
                <a:moveTo>
                  <a:pt x="0" y="0"/>
                </a:moveTo>
                <a:lnTo>
                  <a:pt x="3924300" y="0"/>
                </a:lnTo>
                <a:lnTo>
                  <a:pt x="3924300" y="1724025"/>
                </a:lnTo>
                <a:lnTo>
                  <a:pt x="0" y="1724025"/>
                </a:lnTo>
                <a:lnTo>
                  <a:pt x="0" y="0"/>
                </a:lnTo>
                <a:close/>
              </a:path>
            </a:pathLst>
          </a:custGeom>
          <a:blipFill>
            <a:blip r:embed="rId4"/>
            <a:stretch>
              <a:fillRect/>
            </a:stretch>
          </a:blipFill>
        </p:spPr>
        <p:txBody>
          <a:bodyPr/>
          <a:lstStyle/>
          <a:p>
            <a:endParaRPr lang="en-GB"/>
          </a:p>
        </p:txBody>
      </p:sp>
      <p:sp>
        <p:nvSpPr>
          <p:cNvPr id="4" name="TextBox 4"/>
          <p:cNvSpPr txBox="1"/>
          <p:nvPr/>
        </p:nvSpPr>
        <p:spPr>
          <a:xfrm>
            <a:off x="14505616" y="8846623"/>
            <a:ext cx="3263267" cy="956704"/>
          </a:xfrm>
          <a:prstGeom prst="rect">
            <a:avLst/>
          </a:prstGeom>
        </p:spPr>
        <p:txBody>
          <a:bodyPr lIns="0" tIns="0" rIns="0" bIns="0" rtlCol="0" anchor="t">
            <a:spAutoFit/>
          </a:bodyPr>
          <a:lstStyle/>
          <a:p>
            <a:pPr algn="just">
              <a:lnSpc>
                <a:spcPts val="3618"/>
              </a:lnSpc>
            </a:pPr>
            <a:r>
              <a:rPr lang="en-US" sz="4308" b="1">
                <a:solidFill>
                  <a:srgbClr val="FFFFFF">
                    <a:alpha val="89804"/>
                  </a:srgbClr>
                </a:solidFill>
                <a:latin typeface="HK Grotesk Bold"/>
                <a:ea typeface="HK Grotesk Bold"/>
                <a:cs typeface="HK Grotesk Bold"/>
                <a:sym typeface="HK Grotesk Bold"/>
              </a:rPr>
              <a:t>Cliff Edge </a:t>
            </a:r>
          </a:p>
          <a:p>
            <a:pPr algn="just">
              <a:lnSpc>
                <a:spcPts val="3618"/>
              </a:lnSpc>
            </a:pPr>
            <a:r>
              <a:rPr lang="en-US" sz="4308" b="1">
                <a:solidFill>
                  <a:srgbClr val="FFFFFF">
                    <a:alpha val="89804"/>
                  </a:srgbClr>
                </a:solidFill>
                <a:latin typeface="HK Grotesk Bold"/>
                <a:ea typeface="HK Grotesk Bold"/>
                <a:cs typeface="HK Grotesk Bold"/>
                <a:sym typeface="HK Grotesk Bold"/>
              </a:rPr>
              <a:t>  Coalition NI</a:t>
            </a:r>
          </a:p>
        </p:txBody>
      </p:sp>
      <p:sp>
        <p:nvSpPr>
          <p:cNvPr id="5" name="TextBox 5"/>
          <p:cNvSpPr txBox="1"/>
          <p:nvPr/>
        </p:nvSpPr>
        <p:spPr>
          <a:xfrm>
            <a:off x="3568700" y="1028700"/>
            <a:ext cx="10458919" cy="1848904"/>
          </a:xfrm>
          <a:prstGeom prst="rect">
            <a:avLst/>
          </a:prstGeom>
        </p:spPr>
        <p:txBody>
          <a:bodyPr wrap="square" lIns="0" tIns="0" rIns="0" bIns="0" rtlCol="0" anchor="t">
            <a:spAutoFit/>
          </a:bodyPr>
          <a:lstStyle/>
          <a:p>
            <a:pPr algn="ctr">
              <a:lnSpc>
                <a:spcPts val="7420"/>
              </a:lnSpc>
            </a:pPr>
            <a:r>
              <a:rPr lang="en-US" sz="5300" b="1" dirty="0">
                <a:solidFill>
                  <a:srgbClr val="FFFFFF"/>
                </a:solidFill>
                <a:latin typeface="Aptos Bold"/>
                <a:ea typeface="Aptos Bold"/>
                <a:cs typeface="Aptos Bold"/>
                <a:sym typeface="Aptos Bold"/>
              </a:rPr>
              <a:t>Ask 1:</a:t>
            </a:r>
          </a:p>
          <a:p>
            <a:pPr algn="ctr">
              <a:lnSpc>
                <a:spcPts val="7420"/>
              </a:lnSpc>
            </a:pPr>
            <a:r>
              <a:rPr lang="en-US" sz="5300" b="1" dirty="0">
                <a:solidFill>
                  <a:srgbClr val="FFFFFF"/>
                </a:solidFill>
                <a:latin typeface="Aptos Bold"/>
                <a:ea typeface="Aptos Bold"/>
                <a:cs typeface="Aptos Bold"/>
                <a:sym typeface="Aptos Bold"/>
              </a:rPr>
              <a:t>Extend the Benefit Cap Mitigation</a:t>
            </a:r>
          </a:p>
        </p:txBody>
      </p:sp>
      <p:sp>
        <p:nvSpPr>
          <p:cNvPr id="6" name="TextBox 6"/>
          <p:cNvSpPr txBox="1"/>
          <p:nvPr/>
        </p:nvSpPr>
        <p:spPr>
          <a:xfrm>
            <a:off x="1028700" y="3316939"/>
            <a:ext cx="16230600" cy="3870996"/>
          </a:xfrm>
          <a:prstGeom prst="rect">
            <a:avLst/>
          </a:prstGeom>
        </p:spPr>
        <p:txBody>
          <a:bodyPr lIns="0" tIns="0" rIns="0" bIns="0" rtlCol="0" anchor="t">
            <a:spAutoFit/>
          </a:bodyPr>
          <a:lstStyle/>
          <a:p>
            <a:pPr marL="671203" lvl="1" indent="-335602" algn="l">
              <a:lnSpc>
                <a:spcPts val="5067"/>
              </a:lnSpc>
              <a:spcBef>
                <a:spcPct val="0"/>
              </a:spcBef>
              <a:buFont typeface="Arial"/>
              <a:buChar char="•"/>
            </a:pPr>
            <a:r>
              <a:rPr lang="en-US" sz="3108" dirty="0">
                <a:solidFill>
                  <a:srgbClr val="FFFFFF"/>
                </a:solidFill>
                <a:latin typeface="Aptos"/>
                <a:ea typeface="Aptos"/>
                <a:cs typeface="Aptos"/>
                <a:sym typeface="Aptos"/>
              </a:rPr>
              <a:t>The Benefit Cap mitigation is due to end 31 March 2028</a:t>
            </a:r>
          </a:p>
          <a:p>
            <a:pPr marL="671203" lvl="1" indent="-335602" algn="l">
              <a:lnSpc>
                <a:spcPts val="5067"/>
              </a:lnSpc>
              <a:spcBef>
                <a:spcPct val="0"/>
              </a:spcBef>
              <a:buFont typeface="Arial"/>
              <a:buChar char="•"/>
            </a:pPr>
            <a:r>
              <a:rPr lang="en-US" sz="3108" dirty="0">
                <a:solidFill>
                  <a:srgbClr val="FFFFFF"/>
                </a:solidFill>
                <a:latin typeface="Aptos"/>
                <a:ea typeface="Aptos"/>
                <a:cs typeface="Aptos"/>
                <a:sym typeface="Aptos"/>
              </a:rPr>
              <a:t>Most Impacted - Families with children, lone parents, larger families</a:t>
            </a:r>
          </a:p>
          <a:p>
            <a:pPr marL="671203" lvl="1" indent="-335602" algn="l">
              <a:lnSpc>
                <a:spcPts val="5067"/>
              </a:lnSpc>
              <a:spcBef>
                <a:spcPct val="0"/>
              </a:spcBef>
              <a:buFont typeface="Arial"/>
              <a:buChar char="•"/>
            </a:pPr>
            <a:r>
              <a:rPr lang="en-US" sz="3108" dirty="0">
                <a:solidFill>
                  <a:srgbClr val="FFFFFF"/>
                </a:solidFill>
                <a:latin typeface="Aptos"/>
                <a:ea typeface="Aptos"/>
                <a:cs typeface="Aptos"/>
                <a:sym typeface="Aptos"/>
              </a:rPr>
              <a:t>Ending the Benefit Cap mitigation would negatively impact many families – 89% of capped households were single parents, 79% had 3+ children</a:t>
            </a:r>
          </a:p>
          <a:p>
            <a:pPr marL="671203" lvl="1" indent="-335602" algn="l">
              <a:lnSpc>
                <a:spcPts val="5067"/>
              </a:lnSpc>
              <a:spcBef>
                <a:spcPct val="0"/>
              </a:spcBef>
              <a:buFont typeface="Arial"/>
              <a:buChar char="•"/>
            </a:pPr>
            <a:r>
              <a:rPr lang="en-US" sz="3108" dirty="0">
                <a:solidFill>
                  <a:srgbClr val="FFFFFF"/>
                </a:solidFill>
                <a:latin typeface="Aptos"/>
                <a:ea typeface="Aptos"/>
                <a:cs typeface="Aptos"/>
                <a:sym typeface="Aptos"/>
              </a:rPr>
              <a:t>The Welfare Mitigations Review said it contributes to increasing poverty and hardship </a:t>
            </a:r>
          </a:p>
          <a:p>
            <a:pPr marL="671203" lvl="1" indent="-335602" algn="l">
              <a:lnSpc>
                <a:spcPts val="5067"/>
              </a:lnSpc>
              <a:spcBef>
                <a:spcPct val="0"/>
              </a:spcBef>
              <a:buFont typeface="Arial"/>
              <a:buChar char="•"/>
            </a:pPr>
            <a:r>
              <a:rPr lang="en-US" sz="3108" dirty="0">
                <a:solidFill>
                  <a:srgbClr val="FFFFFF"/>
                </a:solidFill>
                <a:latin typeface="Aptos"/>
                <a:ea typeface="Aptos"/>
                <a:cs typeface="Aptos"/>
                <a:sym typeface="Aptos"/>
              </a:rPr>
              <a:t>The Cliff Edge Coalition want to see the Benefit Cap mitigation extended indefinitely</a:t>
            </a:r>
          </a:p>
        </p:txBody>
      </p:sp>
      <p:sp>
        <p:nvSpPr>
          <p:cNvPr id="7" name="AutoShape 7"/>
          <p:cNvSpPr/>
          <p:nvPr/>
        </p:nvSpPr>
        <p:spPr>
          <a:xfrm>
            <a:off x="5773817" y="2033472"/>
            <a:ext cx="6740366" cy="0"/>
          </a:xfrm>
          <a:prstGeom prst="line">
            <a:avLst/>
          </a:prstGeom>
          <a:ln w="76200" cap="rnd">
            <a:solidFill>
              <a:srgbClr val="C00000"/>
            </a:solidFill>
            <a:prstDash val="solid"/>
            <a:headEnd type="none" w="sm" len="sm"/>
            <a:tailEnd type="none" w="sm" len="sm"/>
          </a:ln>
        </p:spPr>
        <p:txBody>
          <a:bodyPr/>
          <a:lstStyle/>
          <a:p>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040319" y="8182326"/>
            <a:ext cx="3924300" cy="1724025"/>
          </a:xfrm>
          <a:custGeom>
            <a:avLst/>
            <a:gdLst/>
            <a:ahLst/>
            <a:cxnLst/>
            <a:rect l="l" t="t" r="r" b="b"/>
            <a:pathLst>
              <a:path w="3924300" h="1724025">
                <a:moveTo>
                  <a:pt x="0" y="0"/>
                </a:moveTo>
                <a:lnTo>
                  <a:pt x="3924300" y="0"/>
                </a:lnTo>
                <a:lnTo>
                  <a:pt x="3924300" y="1724025"/>
                </a:lnTo>
                <a:lnTo>
                  <a:pt x="0" y="1724025"/>
                </a:lnTo>
                <a:lnTo>
                  <a:pt x="0" y="0"/>
                </a:lnTo>
                <a:close/>
              </a:path>
            </a:pathLst>
          </a:custGeom>
          <a:blipFill>
            <a:blip r:embed="rId4"/>
            <a:stretch>
              <a:fillRect/>
            </a:stretch>
          </a:blipFill>
        </p:spPr>
        <p:txBody>
          <a:bodyPr/>
          <a:lstStyle/>
          <a:p>
            <a:endParaRPr lang="en-GB"/>
          </a:p>
        </p:txBody>
      </p:sp>
      <p:sp>
        <p:nvSpPr>
          <p:cNvPr id="4" name="TextBox 4"/>
          <p:cNvSpPr txBox="1"/>
          <p:nvPr/>
        </p:nvSpPr>
        <p:spPr>
          <a:xfrm>
            <a:off x="14505616" y="8846623"/>
            <a:ext cx="3263267" cy="956704"/>
          </a:xfrm>
          <a:prstGeom prst="rect">
            <a:avLst/>
          </a:prstGeom>
        </p:spPr>
        <p:txBody>
          <a:bodyPr lIns="0" tIns="0" rIns="0" bIns="0" rtlCol="0" anchor="t">
            <a:spAutoFit/>
          </a:bodyPr>
          <a:lstStyle/>
          <a:p>
            <a:pPr algn="just">
              <a:lnSpc>
                <a:spcPts val="3618"/>
              </a:lnSpc>
            </a:pPr>
            <a:r>
              <a:rPr lang="en-US" sz="4308" b="1">
                <a:solidFill>
                  <a:srgbClr val="FFFFFF">
                    <a:alpha val="89804"/>
                  </a:srgbClr>
                </a:solidFill>
                <a:latin typeface="HK Grotesk Bold"/>
                <a:ea typeface="HK Grotesk Bold"/>
                <a:cs typeface="HK Grotesk Bold"/>
                <a:sym typeface="HK Grotesk Bold"/>
              </a:rPr>
              <a:t>Cliff Edge </a:t>
            </a:r>
          </a:p>
          <a:p>
            <a:pPr algn="just">
              <a:lnSpc>
                <a:spcPts val="3618"/>
              </a:lnSpc>
            </a:pPr>
            <a:r>
              <a:rPr lang="en-US" sz="4308" b="1">
                <a:solidFill>
                  <a:srgbClr val="FFFFFF">
                    <a:alpha val="89804"/>
                  </a:srgbClr>
                </a:solidFill>
                <a:latin typeface="HK Grotesk Bold"/>
                <a:ea typeface="HK Grotesk Bold"/>
                <a:cs typeface="HK Grotesk Bold"/>
                <a:sym typeface="HK Grotesk Bold"/>
              </a:rPr>
              <a:t>  Coalition NI</a:t>
            </a:r>
          </a:p>
        </p:txBody>
      </p:sp>
      <p:sp>
        <p:nvSpPr>
          <p:cNvPr id="5" name="TextBox 5"/>
          <p:cNvSpPr txBox="1"/>
          <p:nvPr/>
        </p:nvSpPr>
        <p:spPr>
          <a:xfrm>
            <a:off x="5088430" y="640152"/>
            <a:ext cx="8415615" cy="1848904"/>
          </a:xfrm>
          <a:prstGeom prst="rect">
            <a:avLst/>
          </a:prstGeom>
        </p:spPr>
        <p:txBody>
          <a:bodyPr wrap="square" lIns="0" tIns="0" rIns="0" bIns="0" rtlCol="0" anchor="t">
            <a:spAutoFit/>
          </a:bodyPr>
          <a:lstStyle/>
          <a:p>
            <a:pPr algn="ctr">
              <a:lnSpc>
                <a:spcPts val="7419"/>
              </a:lnSpc>
            </a:pPr>
            <a:r>
              <a:rPr lang="en-US" sz="5299" b="1" dirty="0">
                <a:solidFill>
                  <a:srgbClr val="FFFFFF"/>
                </a:solidFill>
                <a:latin typeface="Aptos Bold"/>
                <a:ea typeface="Aptos Bold"/>
                <a:cs typeface="Aptos Bold"/>
                <a:sym typeface="Aptos Bold"/>
              </a:rPr>
              <a:t>Ask 2: </a:t>
            </a:r>
          </a:p>
          <a:p>
            <a:pPr algn="ctr">
              <a:lnSpc>
                <a:spcPts val="7419"/>
              </a:lnSpc>
            </a:pPr>
            <a:r>
              <a:rPr lang="en-US" sz="5299" b="1" dirty="0">
                <a:solidFill>
                  <a:srgbClr val="FFFFFF"/>
                </a:solidFill>
                <a:latin typeface="Aptos Bold"/>
                <a:ea typeface="Aptos Bold"/>
                <a:cs typeface="Aptos Bold"/>
                <a:sym typeface="Aptos Bold"/>
              </a:rPr>
              <a:t>Resolve the 5-Week Wait</a:t>
            </a:r>
          </a:p>
        </p:txBody>
      </p:sp>
      <p:sp>
        <p:nvSpPr>
          <p:cNvPr id="6" name="AutoShape 6"/>
          <p:cNvSpPr/>
          <p:nvPr/>
        </p:nvSpPr>
        <p:spPr>
          <a:xfrm>
            <a:off x="6013430" y="1638300"/>
            <a:ext cx="6261140" cy="0"/>
          </a:xfrm>
          <a:prstGeom prst="line">
            <a:avLst/>
          </a:prstGeom>
          <a:ln w="76200" cap="rnd">
            <a:solidFill>
              <a:srgbClr val="C00000"/>
            </a:solidFill>
            <a:prstDash val="solid"/>
            <a:headEnd type="none" w="sm" len="sm"/>
            <a:tailEnd type="none" w="sm" len="sm"/>
          </a:ln>
        </p:spPr>
        <p:txBody>
          <a:bodyPr/>
          <a:lstStyle/>
          <a:p>
            <a:endParaRPr lang="en-GB"/>
          </a:p>
        </p:txBody>
      </p:sp>
      <p:sp>
        <p:nvSpPr>
          <p:cNvPr id="7" name="TextBox 7"/>
          <p:cNvSpPr txBox="1"/>
          <p:nvPr/>
        </p:nvSpPr>
        <p:spPr>
          <a:xfrm>
            <a:off x="1524000" y="2873794"/>
            <a:ext cx="10646211" cy="613410"/>
          </a:xfrm>
          <a:prstGeom prst="rect">
            <a:avLst/>
          </a:prstGeom>
        </p:spPr>
        <p:txBody>
          <a:bodyPr wrap="square" lIns="0" tIns="0" rIns="0" bIns="0" rtlCol="0" anchor="t">
            <a:spAutoFit/>
          </a:bodyPr>
          <a:lstStyle/>
          <a:p>
            <a:pPr>
              <a:lnSpc>
                <a:spcPts val="5040"/>
              </a:lnSpc>
            </a:pPr>
            <a:r>
              <a:rPr lang="en-US" sz="3600" b="1" dirty="0">
                <a:solidFill>
                  <a:srgbClr val="FFFFFF"/>
                </a:solidFill>
                <a:latin typeface="Aptos Bold"/>
                <a:ea typeface="Aptos Bold"/>
                <a:cs typeface="Aptos Bold"/>
                <a:sym typeface="Aptos Bold"/>
              </a:rPr>
              <a:t>What is the 5-Week Wait &amp; Why Is It a Problem?</a:t>
            </a:r>
          </a:p>
        </p:txBody>
      </p:sp>
      <p:sp>
        <p:nvSpPr>
          <p:cNvPr id="8" name="TextBox 8"/>
          <p:cNvSpPr txBox="1"/>
          <p:nvPr/>
        </p:nvSpPr>
        <p:spPr>
          <a:xfrm>
            <a:off x="1180938" y="3783591"/>
            <a:ext cx="16230600" cy="4938805"/>
          </a:xfrm>
          <a:prstGeom prst="rect">
            <a:avLst/>
          </a:prstGeom>
        </p:spPr>
        <p:txBody>
          <a:bodyPr lIns="0" tIns="0" rIns="0" bIns="0" rtlCol="0" anchor="t">
            <a:spAutoFit/>
          </a:bodyPr>
          <a:lstStyle/>
          <a:p>
            <a:pPr marL="606435" lvl="1" indent="-303218" algn="l">
              <a:lnSpc>
                <a:spcPts val="3932"/>
              </a:lnSpc>
              <a:spcBef>
                <a:spcPct val="0"/>
              </a:spcBef>
              <a:buFont typeface="Arial"/>
              <a:buChar char="•"/>
            </a:pPr>
            <a:r>
              <a:rPr lang="en-US" sz="2808" dirty="0">
                <a:solidFill>
                  <a:srgbClr val="FFFFFF"/>
                </a:solidFill>
                <a:latin typeface="Aptos"/>
                <a:ea typeface="Aptos"/>
                <a:cs typeface="Aptos"/>
                <a:sym typeface="Aptos"/>
              </a:rPr>
              <a:t>5-week wait is the fixed minimum length of time between a claimant applying for UC and receiving their first payment</a:t>
            </a:r>
          </a:p>
          <a:p>
            <a:pPr marL="606435" lvl="1" indent="-303218" algn="l">
              <a:lnSpc>
                <a:spcPts val="3932"/>
              </a:lnSpc>
              <a:spcBef>
                <a:spcPct val="0"/>
              </a:spcBef>
              <a:buFont typeface="Arial"/>
              <a:buChar char="•"/>
            </a:pPr>
            <a:r>
              <a:rPr lang="en-US" sz="2808" dirty="0">
                <a:solidFill>
                  <a:srgbClr val="FFFFFF"/>
                </a:solidFill>
                <a:latin typeface="Aptos"/>
                <a:ea typeface="Aptos"/>
                <a:cs typeface="Aptos"/>
                <a:sym typeface="Aptos"/>
              </a:rPr>
              <a:t>One of the most problematic and widely reported design flaws with UC</a:t>
            </a:r>
          </a:p>
          <a:p>
            <a:pPr marL="606435" lvl="1" indent="-303218" algn="l">
              <a:lnSpc>
                <a:spcPts val="3932"/>
              </a:lnSpc>
              <a:spcBef>
                <a:spcPct val="0"/>
              </a:spcBef>
              <a:buFont typeface="Arial"/>
              <a:buChar char="•"/>
            </a:pPr>
            <a:r>
              <a:rPr lang="en-US" sz="2808" dirty="0">
                <a:solidFill>
                  <a:srgbClr val="FFFFFF"/>
                </a:solidFill>
                <a:latin typeface="Aptos"/>
                <a:ea typeface="Aptos"/>
                <a:cs typeface="Aptos"/>
                <a:sym typeface="Aptos"/>
              </a:rPr>
              <a:t>Evidence:</a:t>
            </a:r>
          </a:p>
          <a:p>
            <a:pPr marL="1212870" lvl="2" indent="-404290" algn="l">
              <a:lnSpc>
                <a:spcPts val="3932"/>
              </a:lnSpc>
              <a:spcBef>
                <a:spcPct val="0"/>
              </a:spcBef>
              <a:buFont typeface="Arial"/>
              <a:buChar char="⚬"/>
            </a:pPr>
            <a:r>
              <a:rPr lang="en-US" sz="2808" dirty="0">
                <a:solidFill>
                  <a:srgbClr val="FFFFFF"/>
                </a:solidFill>
                <a:latin typeface="Aptos"/>
                <a:ea typeface="Aptos"/>
                <a:cs typeface="Aptos"/>
                <a:sym typeface="Aptos"/>
              </a:rPr>
              <a:t>Trussell’s 2025 report Hunger in NI</a:t>
            </a:r>
          </a:p>
          <a:p>
            <a:pPr marL="1212870" lvl="2" indent="-404290" algn="l">
              <a:lnSpc>
                <a:spcPts val="3932"/>
              </a:lnSpc>
              <a:spcBef>
                <a:spcPct val="0"/>
              </a:spcBef>
              <a:buFont typeface="Arial"/>
              <a:buChar char="⚬"/>
            </a:pPr>
            <a:r>
              <a:rPr lang="en-US" sz="2808" dirty="0">
                <a:solidFill>
                  <a:srgbClr val="FFFFFF"/>
                </a:solidFill>
                <a:latin typeface="Aptos"/>
                <a:ea typeface="Aptos"/>
                <a:cs typeface="Aptos"/>
                <a:sym typeface="Aptos"/>
              </a:rPr>
              <a:t>Research from Ulster University (2020)</a:t>
            </a:r>
          </a:p>
          <a:p>
            <a:pPr marL="1212870" lvl="2" indent="-404290" algn="l">
              <a:lnSpc>
                <a:spcPts val="3932"/>
              </a:lnSpc>
              <a:spcBef>
                <a:spcPct val="0"/>
              </a:spcBef>
              <a:buFont typeface="Arial"/>
              <a:buChar char="⚬"/>
            </a:pPr>
            <a:r>
              <a:rPr lang="en-US" sz="2808" dirty="0">
                <a:solidFill>
                  <a:srgbClr val="FFFFFF"/>
                </a:solidFill>
                <a:latin typeface="Aptos"/>
                <a:ea typeface="Aptos"/>
                <a:cs typeface="Aptos"/>
                <a:sym typeface="Aptos"/>
              </a:rPr>
              <a:t>Women's Regional Consortium</a:t>
            </a:r>
          </a:p>
          <a:p>
            <a:pPr marL="1212870" lvl="2" indent="-404290" algn="l">
              <a:lnSpc>
                <a:spcPts val="3932"/>
              </a:lnSpc>
              <a:spcBef>
                <a:spcPct val="0"/>
              </a:spcBef>
              <a:buFont typeface="Arial"/>
              <a:buChar char="⚬"/>
            </a:pPr>
            <a:r>
              <a:rPr lang="en-US" sz="2808" dirty="0">
                <a:solidFill>
                  <a:srgbClr val="FFFFFF"/>
                </a:solidFill>
                <a:latin typeface="Aptos"/>
                <a:ea typeface="Aptos"/>
                <a:cs typeface="Aptos"/>
                <a:sym typeface="Aptos"/>
              </a:rPr>
              <a:t>Advice NI</a:t>
            </a:r>
          </a:p>
          <a:p>
            <a:pPr marL="1212870" lvl="2" indent="-404290" algn="l">
              <a:lnSpc>
                <a:spcPts val="3932"/>
              </a:lnSpc>
              <a:spcBef>
                <a:spcPct val="0"/>
              </a:spcBef>
              <a:buFont typeface="Arial"/>
              <a:buChar char="⚬"/>
            </a:pPr>
            <a:r>
              <a:rPr lang="en-US" sz="2808" dirty="0">
                <a:solidFill>
                  <a:srgbClr val="FFFFFF"/>
                </a:solidFill>
                <a:latin typeface="Aptos"/>
                <a:ea typeface="Aptos"/>
                <a:cs typeface="Aptos"/>
                <a:sym typeface="Aptos"/>
              </a:rPr>
              <a:t>UC:US</a:t>
            </a:r>
          </a:p>
          <a:p>
            <a:pPr marL="1212870" lvl="2" indent="-404290" algn="l">
              <a:lnSpc>
                <a:spcPts val="3932"/>
              </a:lnSpc>
              <a:spcBef>
                <a:spcPct val="0"/>
              </a:spcBef>
              <a:buFont typeface="Arial"/>
              <a:buChar char="⚬"/>
            </a:pPr>
            <a:r>
              <a:rPr lang="en-US" sz="2808" dirty="0">
                <a:solidFill>
                  <a:srgbClr val="FFFFFF"/>
                </a:solidFill>
                <a:latin typeface="Aptos"/>
                <a:ea typeface="Aptos"/>
                <a:cs typeface="Aptos"/>
                <a:sym typeface="Aptos"/>
              </a:rPr>
              <a:t>Mental Health Foundation Christians Against Poverty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040319" y="8182326"/>
            <a:ext cx="3924300" cy="1724025"/>
          </a:xfrm>
          <a:custGeom>
            <a:avLst/>
            <a:gdLst/>
            <a:ahLst/>
            <a:cxnLst/>
            <a:rect l="l" t="t" r="r" b="b"/>
            <a:pathLst>
              <a:path w="3924300" h="1724025">
                <a:moveTo>
                  <a:pt x="0" y="0"/>
                </a:moveTo>
                <a:lnTo>
                  <a:pt x="3924300" y="0"/>
                </a:lnTo>
                <a:lnTo>
                  <a:pt x="3924300" y="1724025"/>
                </a:lnTo>
                <a:lnTo>
                  <a:pt x="0" y="1724025"/>
                </a:lnTo>
                <a:lnTo>
                  <a:pt x="0" y="0"/>
                </a:lnTo>
                <a:close/>
              </a:path>
            </a:pathLst>
          </a:custGeom>
          <a:blipFill>
            <a:blip r:embed="rId4"/>
            <a:stretch>
              <a:fillRect/>
            </a:stretch>
          </a:blipFill>
        </p:spPr>
        <p:txBody>
          <a:bodyPr/>
          <a:lstStyle/>
          <a:p>
            <a:endParaRPr lang="en-GB"/>
          </a:p>
        </p:txBody>
      </p:sp>
      <p:sp>
        <p:nvSpPr>
          <p:cNvPr id="4" name="TextBox 4"/>
          <p:cNvSpPr txBox="1"/>
          <p:nvPr/>
        </p:nvSpPr>
        <p:spPr>
          <a:xfrm>
            <a:off x="14505616" y="8846623"/>
            <a:ext cx="3263267" cy="956704"/>
          </a:xfrm>
          <a:prstGeom prst="rect">
            <a:avLst/>
          </a:prstGeom>
        </p:spPr>
        <p:txBody>
          <a:bodyPr lIns="0" tIns="0" rIns="0" bIns="0" rtlCol="0" anchor="t">
            <a:spAutoFit/>
          </a:bodyPr>
          <a:lstStyle/>
          <a:p>
            <a:pPr algn="just">
              <a:lnSpc>
                <a:spcPts val="3618"/>
              </a:lnSpc>
            </a:pPr>
            <a:r>
              <a:rPr lang="en-US" sz="4308" b="1">
                <a:solidFill>
                  <a:srgbClr val="FFFFFF">
                    <a:alpha val="89804"/>
                  </a:srgbClr>
                </a:solidFill>
                <a:latin typeface="HK Grotesk Bold"/>
                <a:ea typeface="HK Grotesk Bold"/>
                <a:cs typeface="HK Grotesk Bold"/>
                <a:sym typeface="HK Grotesk Bold"/>
              </a:rPr>
              <a:t>Cliff Edge </a:t>
            </a:r>
          </a:p>
          <a:p>
            <a:pPr algn="just">
              <a:lnSpc>
                <a:spcPts val="3618"/>
              </a:lnSpc>
            </a:pPr>
            <a:r>
              <a:rPr lang="en-US" sz="4308" b="1">
                <a:solidFill>
                  <a:srgbClr val="FFFFFF">
                    <a:alpha val="89804"/>
                  </a:srgbClr>
                </a:solidFill>
                <a:latin typeface="HK Grotesk Bold"/>
                <a:ea typeface="HK Grotesk Bold"/>
                <a:cs typeface="HK Grotesk Bold"/>
                <a:sym typeface="HK Grotesk Bold"/>
              </a:rPr>
              <a:t>  Coalition NI</a:t>
            </a:r>
          </a:p>
        </p:txBody>
      </p:sp>
      <p:sp>
        <p:nvSpPr>
          <p:cNvPr id="5" name="TextBox 5"/>
          <p:cNvSpPr txBox="1"/>
          <p:nvPr/>
        </p:nvSpPr>
        <p:spPr>
          <a:xfrm>
            <a:off x="1371600" y="2781300"/>
            <a:ext cx="9304853" cy="920116"/>
          </a:xfrm>
          <a:prstGeom prst="rect">
            <a:avLst/>
          </a:prstGeom>
        </p:spPr>
        <p:txBody>
          <a:bodyPr wrap="square" lIns="0" tIns="0" rIns="0" bIns="0" rtlCol="0" anchor="t">
            <a:spAutoFit/>
          </a:bodyPr>
          <a:lstStyle/>
          <a:p>
            <a:pPr algn="ctr">
              <a:lnSpc>
                <a:spcPts val="7559"/>
              </a:lnSpc>
            </a:pPr>
            <a:r>
              <a:rPr lang="en-US" sz="5399" b="1" dirty="0">
                <a:solidFill>
                  <a:srgbClr val="FFFFFF"/>
                </a:solidFill>
                <a:latin typeface="Aptos Bold"/>
                <a:ea typeface="Aptos Bold"/>
                <a:cs typeface="Aptos Bold"/>
                <a:sym typeface="Aptos Bold"/>
              </a:rPr>
              <a:t>Has there been any progress?</a:t>
            </a:r>
          </a:p>
        </p:txBody>
      </p:sp>
      <p:sp>
        <p:nvSpPr>
          <p:cNvPr id="6" name="AutoShape 6"/>
          <p:cNvSpPr/>
          <p:nvPr/>
        </p:nvSpPr>
        <p:spPr>
          <a:xfrm>
            <a:off x="4563546" y="1915978"/>
            <a:ext cx="9160907" cy="0"/>
          </a:xfrm>
          <a:prstGeom prst="line">
            <a:avLst/>
          </a:prstGeom>
          <a:ln w="76200" cap="rnd">
            <a:solidFill>
              <a:srgbClr val="C00000"/>
            </a:solidFill>
            <a:prstDash val="solid"/>
            <a:headEnd type="none" w="sm" len="sm"/>
            <a:tailEnd type="none" w="sm" len="sm"/>
          </a:ln>
        </p:spPr>
        <p:txBody>
          <a:bodyPr/>
          <a:lstStyle/>
          <a:p>
            <a:endParaRPr lang="en-GB"/>
          </a:p>
        </p:txBody>
      </p:sp>
      <p:sp>
        <p:nvSpPr>
          <p:cNvPr id="7" name="TextBox 7"/>
          <p:cNvSpPr txBox="1"/>
          <p:nvPr/>
        </p:nvSpPr>
        <p:spPr>
          <a:xfrm>
            <a:off x="1028700" y="4100166"/>
            <a:ext cx="16230600" cy="1868575"/>
          </a:xfrm>
          <a:prstGeom prst="rect">
            <a:avLst/>
          </a:prstGeom>
        </p:spPr>
        <p:txBody>
          <a:bodyPr lIns="0" tIns="0" rIns="0" bIns="0" rtlCol="0" anchor="t">
            <a:spAutoFit/>
          </a:bodyPr>
          <a:lstStyle/>
          <a:p>
            <a:pPr marL="671203" lvl="1" indent="-335602" algn="l">
              <a:lnSpc>
                <a:spcPts val="5067"/>
              </a:lnSpc>
              <a:spcBef>
                <a:spcPct val="0"/>
              </a:spcBef>
              <a:buFont typeface="Arial"/>
              <a:buChar char="•"/>
            </a:pPr>
            <a:r>
              <a:rPr lang="en-US" sz="3108" dirty="0">
                <a:solidFill>
                  <a:srgbClr val="FFFFFF"/>
                </a:solidFill>
                <a:latin typeface="Aptos"/>
                <a:ea typeface="Aptos"/>
                <a:cs typeface="Aptos"/>
                <a:sym typeface="Aptos"/>
              </a:rPr>
              <a:t>CEC Coalition campaign</a:t>
            </a:r>
          </a:p>
          <a:p>
            <a:pPr marL="671203" lvl="1" indent="-335602" algn="l">
              <a:lnSpc>
                <a:spcPts val="5067"/>
              </a:lnSpc>
              <a:spcBef>
                <a:spcPct val="0"/>
              </a:spcBef>
              <a:buFont typeface="Arial"/>
              <a:buChar char="•"/>
            </a:pPr>
            <a:r>
              <a:rPr lang="en-US" sz="3108" dirty="0">
                <a:solidFill>
                  <a:srgbClr val="FFFFFF"/>
                </a:solidFill>
                <a:latin typeface="Aptos"/>
                <a:ea typeface="Aptos"/>
                <a:cs typeface="Aptos"/>
                <a:sym typeface="Aptos"/>
              </a:rPr>
              <a:t>Renaming UC Contingency Fund to New Claims Grant and awareness raising</a:t>
            </a:r>
          </a:p>
          <a:p>
            <a:pPr marL="671203" lvl="1" indent="-335602" algn="l">
              <a:lnSpc>
                <a:spcPts val="5067"/>
              </a:lnSpc>
              <a:spcBef>
                <a:spcPct val="0"/>
              </a:spcBef>
              <a:buFont typeface="Arial"/>
              <a:buChar char="•"/>
            </a:pPr>
            <a:r>
              <a:rPr lang="en-US" sz="3108" dirty="0">
                <a:solidFill>
                  <a:srgbClr val="FFFFFF"/>
                </a:solidFill>
                <a:latin typeface="Aptos"/>
                <a:ea typeface="Aptos"/>
                <a:cs typeface="Aptos"/>
                <a:sym typeface="Aptos"/>
              </a:rPr>
              <a:t>New Claims Grants vs Advance Payment Loans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70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040319" y="8182326"/>
            <a:ext cx="3924300" cy="1724025"/>
          </a:xfrm>
          <a:custGeom>
            <a:avLst/>
            <a:gdLst/>
            <a:ahLst/>
            <a:cxnLst/>
            <a:rect l="l" t="t" r="r" b="b"/>
            <a:pathLst>
              <a:path w="3924300" h="1724025">
                <a:moveTo>
                  <a:pt x="0" y="0"/>
                </a:moveTo>
                <a:lnTo>
                  <a:pt x="3924300" y="0"/>
                </a:lnTo>
                <a:lnTo>
                  <a:pt x="3924300" y="1724025"/>
                </a:lnTo>
                <a:lnTo>
                  <a:pt x="0" y="1724025"/>
                </a:lnTo>
                <a:lnTo>
                  <a:pt x="0" y="0"/>
                </a:lnTo>
                <a:close/>
              </a:path>
            </a:pathLst>
          </a:custGeom>
          <a:blipFill>
            <a:blip r:embed="rId4"/>
            <a:stretch>
              <a:fillRect/>
            </a:stretch>
          </a:blipFill>
        </p:spPr>
        <p:txBody>
          <a:bodyPr/>
          <a:lstStyle/>
          <a:p>
            <a:endParaRPr lang="en-GB"/>
          </a:p>
        </p:txBody>
      </p:sp>
      <p:sp>
        <p:nvSpPr>
          <p:cNvPr id="4" name="TextBox 4"/>
          <p:cNvSpPr txBox="1"/>
          <p:nvPr/>
        </p:nvSpPr>
        <p:spPr>
          <a:xfrm>
            <a:off x="14505616" y="8846623"/>
            <a:ext cx="3263267" cy="956704"/>
          </a:xfrm>
          <a:prstGeom prst="rect">
            <a:avLst/>
          </a:prstGeom>
        </p:spPr>
        <p:txBody>
          <a:bodyPr lIns="0" tIns="0" rIns="0" bIns="0" rtlCol="0" anchor="t">
            <a:spAutoFit/>
          </a:bodyPr>
          <a:lstStyle/>
          <a:p>
            <a:pPr algn="just">
              <a:lnSpc>
                <a:spcPts val="3618"/>
              </a:lnSpc>
            </a:pPr>
            <a:r>
              <a:rPr lang="en-US" sz="4308" b="1">
                <a:solidFill>
                  <a:srgbClr val="FFFFFF">
                    <a:alpha val="89804"/>
                  </a:srgbClr>
                </a:solidFill>
                <a:latin typeface="HK Grotesk Bold"/>
                <a:ea typeface="HK Grotesk Bold"/>
                <a:cs typeface="HK Grotesk Bold"/>
                <a:sym typeface="HK Grotesk Bold"/>
              </a:rPr>
              <a:t>Cliff Edge </a:t>
            </a:r>
          </a:p>
          <a:p>
            <a:pPr algn="just">
              <a:lnSpc>
                <a:spcPts val="3618"/>
              </a:lnSpc>
            </a:pPr>
            <a:r>
              <a:rPr lang="en-US" sz="4308" b="1">
                <a:solidFill>
                  <a:srgbClr val="FFFFFF">
                    <a:alpha val="89804"/>
                  </a:srgbClr>
                </a:solidFill>
                <a:latin typeface="HK Grotesk Bold"/>
                <a:ea typeface="HK Grotesk Bold"/>
                <a:cs typeface="HK Grotesk Bold"/>
                <a:sym typeface="HK Grotesk Bold"/>
              </a:rPr>
              <a:t>  Coalition NI</a:t>
            </a:r>
          </a:p>
        </p:txBody>
      </p:sp>
      <p:sp>
        <p:nvSpPr>
          <p:cNvPr id="5" name="TextBox 5"/>
          <p:cNvSpPr txBox="1"/>
          <p:nvPr/>
        </p:nvSpPr>
        <p:spPr>
          <a:xfrm>
            <a:off x="1371600" y="2261879"/>
            <a:ext cx="8562737" cy="922431"/>
          </a:xfrm>
          <a:prstGeom prst="rect">
            <a:avLst/>
          </a:prstGeom>
        </p:spPr>
        <p:txBody>
          <a:bodyPr lIns="0" tIns="0" rIns="0" bIns="0" rtlCol="0" anchor="t">
            <a:spAutoFit/>
          </a:bodyPr>
          <a:lstStyle/>
          <a:p>
            <a:pPr algn="ctr">
              <a:lnSpc>
                <a:spcPts val="7432"/>
              </a:lnSpc>
              <a:spcBef>
                <a:spcPct val="0"/>
              </a:spcBef>
            </a:pPr>
            <a:r>
              <a:rPr lang="en-US" sz="5308" b="1" dirty="0">
                <a:solidFill>
                  <a:srgbClr val="FFFFFF"/>
                </a:solidFill>
                <a:latin typeface="HK Grotesk Bold"/>
                <a:ea typeface="HK Grotesk Bold"/>
                <a:cs typeface="HK Grotesk Bold"/>
                <a:sym typeface="HK Grotesk Bold"/>
              </a:rPr>
              <a:t>What Still Needs to Change?</a:t>
            </a:r>
          </a:p>
        </p:txBody>
      </p:sp>
      <p:sp>
        <p:nvSpPr>
          <p:cNvPr id="6" name="AutoShape 6"/>
          <p:cNvSpPr/>
          <p:nvPr/>
        </p:nvSpPr>
        <p:spPr>
          <a:xfrm>
            <a:off x="4953000" y="1836831"/>
            <a:ext cx="8562737" cy="0"/>
          </a:xfrm>
          <a:prstGeom prst="line">
            <a:avLst/>
          </a:prstGeom>
          <a:ln w="76200" cap="rnd">
            <a:solidFill>
              <a:srgbClr val="C00000"/>
            </a:solidFill>
            <a:prstDash val="solid"/>
            <a:headEnd type="none" w="sm" len="sm"/>
            <a:tailEnd type="none" w="sm" len="sm"/>
          </a:ln>
        </p:spPr>
        <p:txBody>
          <a:bodyPr/>
          <a:lstStyle/>
          <a:p>
            <a:endParaRPr lang="en-GB"/>
          </a:p>
        </p:txBody>
      </p:sp>
      <p:sp>
        <p:nvSpPr>
          <p:cNvPr id="7" name="TextBox 7"/>
          <p:cNvSpPr txBox="1"/>
          <p:nvPr/>
        </p:nvSpPr>
        <p:spPr>
          <a:xfrm>
            <a:off x="1028699" y="3434751"/>
            <a:ext cx="16230600" cy="5079724"/>
          </a:xfrm>
          <a:prstGeom prst="rect">
            <a:avLst/>
          </a:prstGeom>
        </p:spPr>
        <p:txBody>
          <a:bodyPr lIns="0" tIns="0" rIns="0" bIns="0" rtlCol="0" anchor="t">
            <a:spAutoFit/>
          </a:bodyPr>
          <a:lstStyle/>
          <a:p>
            <a:pPr marL="671450" lvl="1" indent="-335725" algn="l">
              <a:lnSpc>
                <a:spcPts val="4976"/>
              </a:lnSpc>
              <a:buFont typeface="Arial"/>
              <a:buChar char="•"/>
            </a:pPr>
            <a:r>
              <a:rPr lang="en-US" sz="3110" dirty="0">
                <a:solidFill>
                  <a:srgbClr val="FFFFFF"/>
                </a:solidFill>
                <a:latin typeface="Aptos"/>
                <a:ea typeface="Aptos"/>
                <a:cs typeface="Aptos"/>
                <a:sym typeface="Aptos"/>
              </a:rPr>
              <a:t>Increase funding for the New Claims Grant to prevent further hardship.</a:t>
            </a:r>
          </a:p>
          <a:p>
            <a:pPr marL="671450" lvl="1" indent="-335725" algn="l">
              <a:lnSpc>
                <a:spcPts val="4976"/>
              </a:lnSpc>
              <a:buFont typeface="Arial"/>
              <a:buChar char="•"/>
            </a:pPr>
            <a:r>
              <a:rPr lang="en-US" sz="3110" dirty="0">
                <a:solidFill>
                  <a:srgbClr val="FFFFFF"/>
                </a:solidFill>
                <a:latin typeface="Aptos"/>
                <a:ea typeface="Aptos"/>
                <a:cs typeface="Aptos"/>
                <a:sym typeface="Aptos"/>
              </a:rPr>
              <a:t>Implement the recommendations from the 2022 Independent Advisory Panel.</a:t>
            </a:r>
          </a:p>
          <a:p>
            <a:pPr marL="671450" lvl="1" indent="-335725" algn="l">
              <a:lnSpc>
                <a:spcPts val="4976"/>
              </a:lnSpc>
              <a:buFont typeface="Arial"/>
              <a:buChar char="•"/>
            </a:pPr>
            <a:r>
              <a:rPr lang="en-US" sz="3110" dirty="0">
                <a:solidFill>
                  <a:srgbClr val="FFFFFF"/>
                </a:solidFill>
                <a:latin typeface="Aptos"/>
                <a:ea typeface="Aptos"/>
                <a:cs typeface="Aptos"/>
                <a:sym typeface="Aptos"/>
              </a:rPr>
              <a:t>Establish a working group to explore long-term solutions, involving people with lived experience and the advice sector.</a:t>
            </a:r>
          </a:p>
          <a:p>
            <a:pPr marL="671450" lvl="1" indent="-335725" algn="l">
              <a:lnSpc>
                <a:spcPts val="4976"/>
              </a:lnSpc>
              <a:buFont typeface="Arial"/>
              <a:buChar char="•"/>
            </a:pPr>
            <a:r>
              <a:rPr lang="en-US" sz="3110" dirty="0">
                <a:solidFill>
                  <a:srgbClr val="FFFFFF"/>
                </a:solidFill>
                <a:latin typeface="Aptos"/>
                <a:ea typeface="Aptos"/>
                <a:cs typeface="Aptos"/>
                <a:sym typeface="Aptos"/>
              </a:rPr>
              <a:t>Expand eligibility for the New Claims Grant and remove it from the Discretionary Support Scheme.</a:t>
            </a:r>
          </a:p>
          <a:p>
            <a:pPr marL="671450" lvl="1" indent="-335725" algn="l">
              <a:lnSpc>
                <a:spcPts val="4976"/>
              </a:lnSpc>
              <a:spcBef>
                <a:spcPct val="0"/>
              </a:spcBef>
              <a:buFont typeface="Arial"/>
              <a:buChar char="•"/>
            </a:pPr>
            <a:r>
              <a:rPr lang="en-US" sz="3110" dirty="0">
                <a:solidFill>
                  <a:srgbClr val="FFFFFF"/>
                </a:solidFill>
                <a:latin typeface="Aptos"/>
                <a:ea typeface="Aptos"/>
                <a:cs typeface="Aptos"/>
                <a:sym typeface="Aptos"/>
              </a:rPr>
              <a:t>Improve awareness and accessibility of the grant, offering it as the default option instead of a repayable Advance Payment.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040319" y="8182326"/>
            <a:ext cx="3924300" cy="1724025"/>
          </a:xfrm>
          <a:custGeom>
            <a:avLst/>
            <a:gdLst/>
            <a:ahLst/>
            <a:cxnLst/>
            <a:rect l="l" t="t" r="r" b="b"/>
            <a:pathLst>
              <a:path w="3924300" h="1724025">
                <a:moveTo>
                  <a:pt x="0" y="0"/>
                </a:moveTo>
                <a:lnTo>
                  <a:pt x="3924300" y="0"/>
                </a:lnTo>
                <a:lnTo>
                  <a:pt x="3924300" y="1724025"/>
                </a:lnTo>
                <a:lnTo>
                  <a:pt x="0" y="1724025"/>
                </a:lnTo>
                <a:lnTo>
                  <a:pt x="0" y="0"/>
                </a:lnTo>
                <a:close/>
              </a:path>
            </a:pathLst>
          </a:custGeom>
          <a:blipFill>
            <a:blip r:embed="rId4"/>
            <a:stretch>
              <a:fillRect/>
            </a:stretch>
          </a:blipFill>
        </p:spPr>
        <p:txBody>
          <a:bodyPr/>
          <a:lstStyle/>
          <a:p>
            <a:endParaRPr lang="en-GB"/>
          </a:p>
        </p:txBody>
      </p:sp>
      <p:sp>
        <p:nvSpPr>
          <p:cNvPr id="4" name="TextBox 4"/>
          <p:cNvSpPr txBox="1"/>
          <p:nvPr/>
        </p:nvSpPr>
        <p:spPr>
          <a:xfrm>
            <a:off x="14505616" y="8846623"/>
            <a:ext cx="3263267" cy="956704"/>
          </a:xfrm>
          <a:prstGeom prst="rect">
            <a:avLst/>
          </a:prstGeom>
        </p:spPr>
        <p:txBody>
          <a:bodyPr lIns="0" tIns="0" rIns="0" bIns="0" rtlCol="0" anchor="t">
            <a:spAutoFit/>
          </a:bodyPr>
          <a:lstStyle/>
          <a:p>
            <a:pPr algn="just">
              <a:lnSpc>
                <a:spcPts val="3618"/>
              </a:lnSpc>
            </a:pPr>
            <a:r>
              <a:rPr lang="en-US" sz="4308" b="1">
                <a:solidFill>
                  <a:srgbClr val="FFFFFF">
                    <a:alpha val="89804"/>
                  </a:srgbClr>
                </a:solidFill>
                <a:latin typeface="HK Grotesk Bold"/>
                <a:ea typeface="HK Grotesk Bold"/>
                <a:cs typeface="HK Grotesk Bold"/>
                <a:sym typeface="HK Grotesk Bold"/>
              </a:rPr>
              <a:t>Cliff Edge </a:t>
            </a:r>
          </a:p>
          <a:p>
            <a:pPr algn="just">
              <a:lnSpc>
                <a:spcPts val="3618"/>
              </a:lnSpc>
            </a:pPr>
            <a:r>
              <a:rPr lang="en-US" sz="4308" b="1">
                <a:solidFill>
                  <a:srgbClr val="FFFFFF">
                    <a:alpha val="89804"/>
                  </a:srgbClr>
                </a:solidFill>
                <a:latin typeface="HK Grotesk Bold"/>
                <a:ea typeface="HK Grotesk Bold"/>
                <a:cs typeface="HK Grotesk Bold"/>
                <a:sym typeface="HK Grotesk Bold"/>
              </a:rPr>
              <a:t>  Coalition NI</a:t>
            </a:r>
          </a:p>
        </p:txBody>
      </p:sp>
      <p:sp>
        <p:nvSpPr>
          <p:cNvPr id="5" name="TextBox 5"/>
          <p:cNvSpPr txBox="1"/>
          <p:nvPr/>
        </p:nvSpPr>
        <p:spPr>
          <a:xfrm>
            <a:off x="1447800" y="1092696"/>
            <a:ext cx="15316200" cy="3746860"/>
          </a:xfrm>
          <a:prstGeom prst="rect">
            <a:avLst/>
          </a:prstGeom>
        </p:spPr>
        <p:txBody>
          <a:bodyPr wrap="square" lIns="0" tIns="0" rIns="0" bIns="0" rtlCol="0" anchor="t">
            <a:spAutoFit/>
          </a:bodyPr>
          <a:lstStyle/>
          <a:p>
            <a:pPr algn="ctr">
              <a:lnSpc>
                <a:spcPts val="7420"/>
              </a:lnSpc>
            </a:pPr>
            <a:r>
              <a:rPr lang="en-US" sz="5300" b="1" dirty="0">
                <a:solidFill>
                  <a:srgbClr val="FFFFFF"/>
                </a:solidFill>
                <a:latin typeface="Aptos Bold"/>
                <a:ea typeface="Aptos Bold"/>
                <a:cs typeface="Aptos Bold"/>
                <a:sym typeface="Aptos Bold"/>
              </a:rPr>
              <a:t>Ask 3:</a:t>
            </a:r>
          </a:p>
          <a:p>
            <a:pPr algn="ctr">
              <a:lnSpc>
                <a:spcPts val="7420"/>
              </a:lnSpc>
            </a:pPr>
            <a:r>
              <a:rPr lang="en-US" sz="5400" b="1" dirty="0">
                <a:solidFill>
                  <a:schemeClr val="bg1"/>
                </a:solidFill>
                <a:latin typeface="Aptos Bold"/>
                <a:ea typeface="Aptos Bold"/>
                <a:cs typeface="Aptos Bold"/>
                <a:sym typeface="Aptos Bold"/>
              </a:rPr>
              <a:t>Introduce a Carer’s and Young Carer’s Recognition Payment</a:t>
            </a:r>
          </a:p>
          <a:p>
            <a:pPr algn="ctr">
              <a:lnSpc>
                <a:spcPts val="7420"/>
              </a:lnSpc>
            </a:pPr>
            <a:r>
              <a:rPr lang="en-US" sz="5300" b="1" dirty="0">
                <a:solidFill>
                  <a:srgbClr val="FFFFFF"/>
                </a:solidFill>
                <a:latin typeface="Aptos Bold"/>
                <a:ea typeface="Aptos Bold"/>
                <a:cs typeface="Aptos Bold"/>
                <a:sym typeface="Aptos Bold"/>
              </a:rPr>
              <a:t> </a:t>
            </a:r>
          </a:p>
        </p:txBody>
      </p:sp>
      <p:sp>
        <p:nvSpPr>
          <p:cNvPr id="6" name="AutoShape 6"/>
          <p:cNvSpPr/>
          <p:nvPr/>
        </p:nvSpPr>
        <p:spPr>
          <a:xfrm>
            <a:off x="7391936" y="2033472"/>
            <a:ext cx="3504129" cy="0"/>
          </a:xfrm>
          <a:prstGeom prst="line">
            <a:avLst/>
          </a:prstGeom>
          <a:ln w="76200" cap="rnd">
            <a:solidFill>
              <a:srgbClr val="C00000"/>
            </a:solidFill>
            <a:prstDash val="solid"/>
            <a:headEnd type="none" w="sm" len="sm"/>
            <a:tailEnd type="none" w="sm" len="sm"/>
          </a:ln>
        </p:spPr>
        <p:txBody>
          <a:bodyPr/>
          <a:lstStyle/>
          <a:p>
            <a:endParaRPr lang="en-GB"/>
          </a:p>
        </p:txBody>
      </p:sp>
      <p:sp>
        <p:nvSpPr>
          <p:cNvPr id="8" name="TextBox 8"/>
          <p:cNvSpPr txBox="1"/>
          <p:nvPr/>
        </p:nvSpPr>
        <p:spPr>
          <a:xfrm>
            <a:off x="1028700" y="4607531"/>
            <a:ext cx="16230600" cy="3568990"/>
          </a:xfrm>
          <a:prstGeom prst="rect">
            <a:avLst/>
          </a:prstGeom>
        </p:spPr>
        <p:txBody>
          <a:bodyPr lIns="0" tIns="0" rIns="0" bIns="0" rtlCol="0" anchor="t">
            <a:spAutoFit/>
          </a:bodyPr>
          <a:lstStyle/>
          <a:p>
            <a:pPr marL="628024" lvl="1" indent="-314012" algn="l">
              <a:lnSpc>
                <a:spcPts val="4712"/>
              </a:lnSpc>
              <a:spcBef>
                <a:spcPct val="0"/>
              </a:spcBef>
              <a:buFont typeface="Arial"/>
              <a:buChar char="•"/>
            </a:pPr>
            <a:r>
              <a:rPr lang="en-US" sz="2908" dirty="0">
                <a:solidFill>
                  <a:srgbClr val="FFFFFF"/>
                </a:solidFill>
                <a:latin typeface="Aptos"/>
                <a:ea typeface="Aptos"/>
                <a:cs typeface="Aptos"/>
                <a:sym typeface="Aptos"/>
              </a:rPr>
              <a:t>Carer’s Allowance is paid to carers who provide at least 35 hours of unpaid care a week. They receive £86.45 weekly or £345.80 every 4 weeks regardless of the total number of caring hours or number of people cared for.</a:t>
            </a:r>
          </a:p>
          <a:p>
            <a:pPr marL="628024" lvl="1" indent="-314012" algn="l">
              <a:lnSpc>
                <a:spcPts val="4712"/>
              </a:lnSpc>
              <a:spcBef>
                <a:spcPct val="0"/>
              </a:spcBef>
              <a:buFont typeface="Arial"/>
              <a:buChar char="•"/>
            </a:pPr>
            <a:r>
              <a:rPr lang="en-US" sz="2908" dirty="0">
                <a:solidFill>
                  <a:srgbClr val="FFFFFF"/>
                </a:solidFill>
                <a:latin typeface="Aptos"/>
                <a:ea typeface="Aptos"/>
                <a:cs typeface="Aptos"/>
                <a:sym typeface="Aptos"/>
              </a:rPr>
              <a:t>Inadequate Social Security is one of the main drivers of Carer Poverty in NI.</a:t>
            </a:r>
          </a:p>
          <a:p>
            <a:pPr marL="628024" lvl="1" indent="-314012" algn="l">
              <a:lnSpc>
                <a:spcPts val="4712"/>
              </a:lnSpc>
              <a:spcBef>
                <a:spcPct val="0"/>
              </a:spcBef>
              <a:buFont typeface="Arial"/>
              <a:buChar char="•"/>
            </a:pPr>
            <a:r>
              <a:rPr lang="en-US" sz="2908" dirty="0">
                <a:solidFill>
                  <a:srgbClr val="FFFFFF"/>
                </a:solidFill>
                <a:latin typeface="Aptos"/>
                <a:ea typeface="Aptos"/>
                <a:cs typeface="Aptos"/>
                <a:sym typeface="Aptos"/>
              </a:rPr>
              <a:t>Over 1 in 4 unpaid carers (28%) live in poverty in Northern Ireland but this rises to nearly 1 in 2 carers who are in receipt of Carer’s Allowance (46%).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381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040319" y="8182326"/>
            <a:ext cx="3924300" cy="1724025"/>
          </a:xfrm>
          <a:custGeom>
            <a:avLst/>
            <a:gdLst/>
            <a:ahLst/>
            <a:cxnLst/>
            <a:rect l="l" t="t" r="r" b="b"/>
            <a:pathLst>
              <a:path w="3924300" h="1724025">
                <a:moveTo>
                  <a:pt x="0" y="0"/>
                </a:moveTo>
                <a:lnTo>
                  <a:pt x="3924300" y="0"/>
                </a:lnTo>
                <a:lnTo>
                  <a:pt x="3924300" y="1724025"/>
                </a:lnTo>
                <a:lnTo>
                  <a:pt x="0" y="1724025"/>
                </a:lnTo>
                <a:lnTo>
                  <a:pt x="0" y="0"/>
                </a:lnTo>
                <a:close/>
              </a:path>
            </a:pathLst>
          </a:custGeom>
          <a:blipFill>
            <a:blip r:embed="rId4"/>
            <a:stretch>
              <a:fillRect/>
            </a:stretch>
          </a:blipFill>
        </p:spPr>
        <p:txBody>
          <a:bodyPr/>
          <a:lstStyle/>
          <a:p>
            <a:endParaRPr lang="en-GB"/>
          </a:p>
        </p:txBody>
      </p:sp>
      <p:sp>
        <p:nvSpPr>
          <p:cNvPr id="4" name="TextBox 4"/>
          <p:cNvSpPr txBox="1"/>
          <p:nvPr/>
        </p:nvSpPr>
        <p:spPr>
          <a:xfrm>
            <a:off x="14505616" y="8846623"/>
            <a:ext cx="3263267" cy="956704"/>
          </a:xfrm>
          <a:prstGeom prst="rect">
            <a:avLst/>
          </a:prstGeom>
        </p:spPr>
        <p:txBody>
          <a:bodyPr lIns="0" tIns="0" rIns="0" bIns="0" rtlCol="0" anchor="t">
            <a:spAutoFit/>
          </a:bodyPr>
          <a:lstStyle/>
          <a:p>
            <a:pPr algn="just">
              <a:lnSpc>
                <a:spcPts val="3618"/>
              </a:lnSpc>
            </a:pPr>
            <a:r>
              <a:rPr lang="en-US" sz="4308" b="1">
                <a:solidFill>
                  <a:srgbClr val="FFFFFF">
                    <a:alpha val="89804"/>
                  </a:srgbClr>
                </a:solidFill>
                <a:latin typeface="HK Grotesk Bold"/>
                <a:ea typeface="HK Grotesk Bold"/>
                <a:cs typeface="HK Grotesk Bold"/>
                <a:sym typeface="HK Grotesk Bold"/>
              </a:rPr>
              <a:t>Cliff Edge </a:t>
            </a:r>
          </a:p>
          <a:p>
            <a:pPr algn="just">
              <a:lnSpc>
                <a:spcPts val="3618"/>
              </a:lnSpc>
            </a:pPr>
            <a:r>
              <a:rPr lang="en-US" sz="4308" b="1">
                <a:solidFill>
                  <a:srgbClr val="FFFFFF">
                    <a:alpha val="89804"/>
                  </a:srgbClr>
                </a:solidFill>
                <a:latin typeface="HK Grotesk Bold"/>
                <a:ea typeface="HK Grotesk Bold"/>
                <a:cs typeface="HK Grotesk Bold"/>
                <a:sym typeface="HK Grotesk Bold"/>
              </a:rPr>
              <a:t>  Coalition NI</a:t>
            </a:r>
          </a:p>
        </p:txBody>
      </p:sp>
      <p:sp>
        <p:nvSpPr>
          <p:cNvPr id="5" name="TextBox 5"/>
          <p:cNvSpPr txBox="1"/>
          <p:nvPr/>
        </p:nvSpPr>
        <p:spPr>
          <a:xfrm>
            <a:off x="1369297" y="2766635"/>
            <a:ext cx="7749302" cy="920116"/>
          </a:xfrm>
          <a:prstGeom prst="rect">
            <a:avLst/>
          </a:prstGeom>
        </p:spPr>
        <p:txBody>
          <a:bodyPr wrap="square" lIns="0" tIns="0" rIns="0" bIns="0" rtlCol="0" anchor="t">
            <a:spAutoFit/>
          </a:bodyPr>
          <a:lstStyle/>
          <a:p>
            <a:pPr algn="ctr">
              <a:lnSpc>
                <a:spcPts val="7559"/>
              </a:lnSpc>
            </a:pPr>
            <a:r>
              <a:rPr lang="en-US" sz="5399" b="1" dirty="0">
                <a:solidFill>
                  <a:srgbClr val="FFFFFF"/>
                </a:solidFill>
                <a:latin typeface="Aptos Bold"/>
                <a:ea typeface="Aptos Bold"/>
                <a:cs typeface="Aptos Bold"/>
                <a:sym typeface="Aptos Bold"/>
              </a:rPr>
              <a:t>What does this look like?</a:t>
            </a:r>
          </a:p>
        </p:txBody>
      </p:sp>
      <p:sp>
        <p:nvSpPr>
          <p:cNvPr id="6" name="AutoShape 6"/>
          <p:cNvSpPr/>
          <p:nvPr/>
        </p:nvSpPr>
        <p:spPr>
          <a:xfrm flipV="1">
            <a:off x="5499556" y="1943100"/>
            <a:ext cx="7288887" cy="0"/>
          </a:xfrm>
          <a:prstGeom prst="line">
            <a:avLst/>
          </a:prstGeom>
          <a:ln w="76200" cap="rnd">
            <a:solidFill>
              <a:srgbClr val="C00000"/>
            </a:solidFill>
            <a:prstDash val="solid"/>
            <a:headEnd type="none" w="sm" len="sm"/>
            <a:tailEnd type="none" w="sm" len="sm"/>
          </a:ln>
        </p:spPr>
        <p:txBody>
          <a:bodyPr/>
          <a:lstStyle/>
          <a:p>
            <a:endParaRPr lang="en-GB"/>
          </a:p>
        </p:txBody>
      </p:sp>
      <p:sp>
        <p:nvSpPr>
          <p:cNvPr id="7" name="TextBox 7"/>
          <p:cNvSpPr txBox="1"/>
          <p:nvPr/>
        </p:nvSpPr>
        <p:spPr>
          <a:xfrm>
            <a:off x="1028700" y="4573385"/>
            <a:ext cx="16230600" cy="2226315"/>
          </a:xfrm>
          <a:prstGeom prst="rect">
            <a:avLst/>
          </a:prstGeom>
        </p:spPr>
        <p:txBody>
          <a:bodyPr lIns="0" tIns="0" rIns="0" bIns="0" rtlCol="0" anchor="t">
            <a:spAutoFit/>
          </a:bodyPr>
          <a:lstStyle/>
          <a:p>
            <a:pPr marL="671203" lvl="1" indent="-335602" algn="l">
              <a:lnSpc>
                <a:spcPts val="4352"/>
              </a:lnSpc>
              <a:spcBef>
                <a:spcPct val="0"/>
              </a:spcBef>
              <a:buFont typeface="Arial"/>
              <a:buChar char="•"/>
            </a:pPr>
            <a:r>
              <a:rPr lang="en-US" sz="3108" dirty="0">
                <a:solidFill>
                  <a:srgbClr val="FFFFFF"/>
                </a:solidFill>
                <a:latin typeface="Aptos"/>
                <a:ea typeface="Aptos"/>
                <a:cs typeface="Aptos"/>
                <a:sym typeface="Aptos"/>
              </a:rPr>
              <a:t>In Scotland, Carers receive a Carer Supplement worth £11.70 per week 2026/27 is paid either weekly or every four weeks to carers.</a:t>
            </a:r>
          </a:p>
          <a:p>
            <a:pPr marL="671203" lvl="1" indent="-335602" algn="l">
              <a:lnSpc>
                <a:spcPts val="4352"/>
              </a:lnSpc>
              <a:spcBef>
                <a:spcPct val="0"/>
              </a:spcBef>
              <a:buFont typeface="Arial"/>
              <a:buChar char="•"/>
            </a:pPr>
            <a:r>
              <a:rPr lang="en-US" sz="3108" dirty="0">
                <a:solidFill>
                  <a:srgbClr val="FFFFFF"/>
                </a:solidFill>
                <a:latin typeface="Aptos"/>
                <a:ea typeface="Aptos"/>
                <a:cs typeface="Aptos"/>
                <a:sym typeface="Aptos"/>
              </a:rPr>
              <a:t>Young Carers Recognition Payment for 16-19 year olds with a flat rate of £405.10 paid once a year.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040319" y="8182326"/>
            <a:ext cx="3924300" cy="1724025"/>
          </a:xfrm>
          <a:custGeom>
            <a:avLst/>
            <a:gdLst/>
            <a:ahLst/>
            <a:cxnLst/>
            <a:rect l="l" t="t" r="r" b="b"/>
            <a:pathLst>
              <a:path w="3924300" h="1724025">
                <a:moveTo>
                  <a:pt x="0" y="0"/>
                </a:moveTo>
                <a:lnTo>
                  <a:pt x="3924300" y="0"/>
                </a:lnTo>
                <a:lnTo>
                  <a:pt x="3924300" y="1724025"/>
                </a:lnTo>
                <a:lnTo>
                  <a:pt x="0" y="1724025"/>
                </a:lnTo>
                <a:lnTo>
                  <a:pt x="0" y="0"/>
                </a:lnTo>
                <a:close/>
              </a:path>
            </a:pathLst>
          </a:custGeom>
          <a:blipFill>
            <a:blip r:embed="rId4"/>
            <a:stretch>
              <a:fillRect/>
            </a:stretch>
          </a:blipFill>
        </p:spPr>
        <p:txBody>
          <a:bodyPr/>
          <a:lstStyle/>
          <a:p>
            <a:endParaRPr lang="en-GB"/>
          </a:p>
        </p:txBody>
      </p:sp>
      <p:sp>
        <p:nvSpPr>
          <p:cNvPr id="4" name="TextBox 4"/>
          <p:cNvSpPr txBox="1"/>
          <p:nvPr/>
        </p:nvSpPr>
        <p:spPr>
          <a:xfrm>
            <a:off x="14505616" y="8846623"/>
            <a:ext cx="3263267" cy="956704"/>
          </a:xfrm>
          <a:prstGeom prst="rect">
            <a:avLst/>
          </a:prstGeom>
        </p:spPr>
        <p:txBody>
          <a:bodyPr lIns="0" tIns="0" rIns="0" bIns="0" rtlCol="0" anchor="t">
            <a:spAutoFit/>
          </a:bodyPr>
          <a:lstStyle/>
          <a:p>
            <a:pPr algn="just">
              <a:lnSpc>
                <a:spcPts val="3618"/>
              </a:lnSpc>
            </a:pPr>
            <a:r>
              <a:rPr lang="en-US" sz="4308" b="1">
                <a:solidFill>
                  <a:srgbClr val="FFFFFF">
                    <a:alpha val="89804"/>
                  </a:srgbClr>
                </a:solidFill>
                <a:latin typeface="HK Grotesk Bold"/>
                <a:ea typeface="HK Grotesk Bold"/>
                <a:cs typeface="HK Grotesk Bold"/>
                <a:sym typeface="HK Grotesk Bold"/>
              </a:rPr>
              <a:t>Cliff Edge </a:t>
            </a:r>
          </a:p>
          <a:p>
            <a:pPr algn="just">
              <a:lnSpc>
                <a:spcPts val="3618"/>
              </a:lnSpc>
            </a:pPr>
            <a:r>
              <a:rPr lang="en-US" sz="4308" b="1">
                <a:solidFill>
                  <a:srgbClr val="FFFFFF">
                    <a:alpha val="89804"/>
                  </a:srgbClr>
                </a:solidFill>
                <a:latin typeface="HK Grotesk Bold"/>
                <a:ea typeface="HK Grotesk Bold"/>
                <a:cs typeface="HK Grotesk Bold"/>
                <a:sym typeface="HK Grotesk Bold"/>
              </a:rPr>
              <a:t>  Coalition NI</a:t>
            </a:r>
          </a:p>
        </p:txBody>
      </p:sp>
      <p:sp>
        <p:nvSpPr>
          <p:cNvPr id="5" name="TextBox 5"/>
          <p:cNvSpPr txBox="1"/>
          <p:nvPr/>
        </p:nvSpPr>
        <p:spPr>
          <a:xfrm>
            <a:off x="3733800" y="914400"/>
            <a:ext cx="9982200" cy="2797882"/>
          </a:xfrm>
          <a:prstGeom prst="rect">
            <a:avLst/>
          </a:prstGeom>
        </p:spPr>
        <p:txBody>
          <a:bodyPr wrap="square" lIns="0" tIns="0" rIns="0" bIns="0" rtlCol="0" anchor="t">
            <a:spAutoFit/>
          </a:bodyPr>
          <a:lstStyle/>
          <a:p>
            <a:pPr algn="ctr">
              <a:lnSpc>
                <a:spcPts val="7419"/>
              </a:lnSpc>
            </a:pPr>
            <a:r>
              <a:rPr lang="en-US" sz="5299" b="1" dirty="0">
                <a:solidFill>
                  <a:srgbClr val="FFFFFF"/>
                </a:solidFill>
                <a:latin typeface="Aptos Bold"/>
                <a:ea typeface="Aptos Bold"/>
                <a:cs typeface="Aptos Bold"/>
                <a:sym typeface="Aptos Bold"/>
              </a:rPr>
              <a:t>Ask 4:</a:t>
            </a:r>
          </a:p>
          <a:p>
            <a:pPr algn="ctr">
              <a:lnSpc>
                <a:spcPts val="7419"/>
              </a:lnSpc>
            </a:pPr>
            <a:r>
              <a:rPr lang="en-US" sz="5299" b="1" dirty="0">
                <a:solidFill>
                  <a:srgbClr val="FFFFFF"/>
                </a:solidFill>
                <a:latin typeface="Aptos Bold"/>
                <a:ea typeface="Aptos Bold"/>
                <a:cs typeface="Aptos Bold"/>
                <a:sym typeface="Aptos Bold"/>
              </a:rPr>
              <a:t>Provide a homelessness prevention grant </a:t>
            </a:r>
          </a:p>
        </p:txBody>
      </p:sp>
      <p:sp>
        <p:nvSpPr>
          <p:cNvPr id="6" name="AutoShape 6"/>
          <p:cNvSpPr/>
          <p:nvPr/>
        </p:nvSpPr>
        <p:spPr>
          <a:xfrm>
            <a:off x="7247989" y="1827531"/>
            <a:ext cx="3792022" cy="0"/>
          </a:xfrm>
          <a:prstGeom prst="line">
            <a:avLst/>
          </a:prstGeom>
          <a:ln w="76200" cap="rnd">
            <a:solidFill>
              <a:srgbClr val="C00000"/>
            </a:solidFill>
            <a:prstDash val="solid"/>
            <a:headEnd type="none" w="sm" len="sm"/>
            <a:tailEnd type="none" w="sm" len="sm"/>
          </a:ln>
        </p:spPr>
        <p:txBody>
          <a:bodyPr/>
          <a:lstStyle/>
          <a:p>
            <a:endParaRPr lang="en-GB"/>
          </a:p>
        </p:txBody>
      </p:sp>
      <p:sp>
        <p:nvSpPr>
          <p:cNvPr id="7" name="TextBox 7"/>
          <p:cNvSpPr txBox="1"/>
          <p:nvPr/>
        </p:nvSpPr>
        <p:spPr>
          <a:xfrm>
            <a:off x="1028700" y="3933641"/>
            <a:ext cx="16230600" cy="4276042"/>
          </a:xfrm>
          <a:prstGeom prst="rect">
            <a:avLst/>
          </a:prstGeom>
        </p:spPr>
        <p:txBody>
          <a:bodyPr lIns="0" tIns="0" rIns="0" bIns="0" rtlCol="0" anchor="t">
            <a:spAutoFit/>
          </a:bodyPr>
          <a:lstStyle/>
          <a:p>
            <a:pPr algn="l">
              <a:lnSpc>
                <a:spcPts val="4774"/>
              </a:lnSpc>
            </a:pPr>
            <a:r>
              <a:rPr lang="en-US" sz="3410" dirty="0">
                <a:solidFill>
                  <a:srgbClr val="FFFFFF"/>
                </a:solidFill>
                <a:latin typeface="Aptos"/>
                <a:ea typeface="Aptos"/>
                <a:cs typeface="Aptos"/>
                <a:sym typeface="Aptos"/>
              </a:rPr>
              <a:t>A £500 homelessness prevention grant to help private renters secure or sustain a tenancy by:</a:t>
            </a:r>
          </a:p>
          <a:p>
            <a:pPr marL="736220" lvl="1" indent="-368110" algn="l">
              <a:lnSpc>
                <a:spcPts val="4774"/>
              </a:lnSpc>
              <a:buFont typeface="Arial"/>
              <a:buChar char="•"/>
            </a:pPr>
            <a:r>
              <a:rPr lang="en-US" sz="3410" dirty="0">
                <a:solidFill>
                  <a:srgbClr val="FFFFFF"/>
                </a:solidFill>
                <a:latin typeface="Aptos"/>
                <a:ea typeface="Aptos"/>
                <a:cs typeface="Aptos"/>
                <a:sym typeface="Aptos"/>
              </a:rPr>
              <a:t>Preventing rent arrears &amp; addressing short-term financial difficulties</a:t>
            </a:r>
          </a:p>
          <a:p>
            <a:pPr marL="736220" lvl="1" indent="-368110" algn="l">
              <a:lnSpc>
                <a:spcPts val="4774"/>
              </a:lnSpc>
              <a:buFont typeface="Arial"/>
              <a:buChar char="•"/>
            </a:pPr>
            <a:r>
              <a:rPr lang="en-US" sz="3410" dirty="0">
                <a:solidFill>
                  <a:srgbClr val="FFFFFF"/>
                </a:solidFill>
                <a:latin typeface="Aptos"/>
                <a:ea typeface="Aptos"/>
                <a:cs typeface="Aptos"/>
                <a:sym typeface="Aptos"/>
              </a:rPr>
              <a:t>Covering deposits to secure a new tenancy</a:t>
            </a:r>
          </a:p>
          <a:p>
            <a:pPr marL="736220" lvl="1" indent="-368110" algn="l">
              <a:lnSpc>
                <a:spcPts val="4774"/>
              </a:lnSpc>
              <a:buFont typeface="Arial"/>
              <a:buChar char="•"/>
            </a:pPr>
            <a:r>
              <a:rPr lang="en-US" sz="3410" dirty="0">
                <a:solidFill>
                  <a:srgbClr val="FFFFFF"/>
                </a:solidFill>
                <a:latin typeface="Aptos"/>
                <a:ea typeface="Aptos"/>
                <a:cs typeface="Aptos"/>
                <a:sym typeface="Aptos"/>
              </a:rPr>
              <a:t>Paying rent in advance to access a new home</a:t>
            </a:r>
          </a:p>
          <a:p>
            <a:pPr marL="736220" lvl="1" indent="-368110" algn="l">
              <a:lnSpc>
                <a:spcPts val="4774"/>
              </a:lnSpc>
              <a:buFont typeface="Arial"/>
              <a:buChar char="•"/>
            </a:pPr>
            <a:r>
              <a:rPr lang="en-US" sz="3410" dirty="0">
                <a:solidFill>
                  <a:srgbClr val="FFFFFF"/>
                </a:solidFill>
                <a:latin typeface="Aptos"/>
                <a:ea typeface="Aptos"/>
                <a:cs typeface="Aptos"/>
                <a:sym typeface="Aptos"/>
              </a:rPr>
              <a:t>Supporting moving costs, including furniture and essentials, particularly for people with disabilities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040319" y="8182326"/>
            <a:ext cx="3924300" cy="1724025"/>
          </a:xfrm>
          <a:custGeom>
            <a:avLst/>
            <a:gdLst/>
            <a:ahLst/>
            <a:cxnLst/>
            <a:rect l="l" t="t" r="r" b="b"/>
            <a:pathLst>
              <a:path w="3924300" h="1724025">
                <a:moveTo>
                  <a:pt x="0" y="0"/>
                </a:moveTo>
                <a:lnTo>
                  <a:pt x="3924300" y="0"/>
                </a:lnTo>
                <a:lnTo>
                  <a:pt x="3924300" y="1724025"/>
                </a:lnTo>
                <a:lnTo>
                  <a:pt x="0" y="1724025"/>
                </a:lnTo>
                <a:lnTo>
                  <a:pt x="0" y="0"/>
                </a:lnTo>
                <a:close/>
              </a:path>
            </a:pathLst>
          </a:custGeom>
          <a:blipFill>
            <a:blip r:embed="rId4"/>
            <a:stretch>
              <a:fillRect/>
            </a:stretch>
          </a:blipFill>
        </p:spPr>
        <p:txBody>
          <a:bodyPr/>
          <a:lstStyle/>
          <a:p>
            <a:endParaRPr lang="en-GB"/>
          </a:p>
        </p:txBody>
      </p:sp>
      <p:sp>
        <p:nvSpPr>
          <p:cNvPr id="4" name="TextBox 4"/>
          <p:cNvSpPr txBox="1"/>
          <p:nvPr/>
        </p:nvSpPr>
        <p:spPr>
          <a:xfrm>
            <a:off x="14505616" y="8846623"/>
            <a:ext cx="3263267" cy="956704"/>
          </a:xfrm>
          <a:prstGeom prst="rect">
            <a:avLst/>
          </a:prstGeom>
        </p:spPr>
        <p:txBody>
          <a:bodyPr lIns="0" tIns="0" rIns="0" bIns="0" rtlCol="0" anchor="t">
            <a:spAutoFit/>
          </a:bodyPr>
          <a:lstStyle/>
          <a:p>
            <a:pPr algn="just">
              <a:lnSpc>
                <a:spcPts val="3618"/>
              </a:lnSpc>
            </a:pPr>
            <a:r>
              <a:rPr lang="en-US" sz="4308" b="1">
                <a:solidFill>
                  <a:srgbClr val="FFFFFF">
                    <a:alpha val="89804"/>
                  </a:srgbClr>
                </a:solidFill>
                <a:latin typeface="HK Grotesk Bold"/>
                <a:ea typeface="HK Grotesk Bold"/>
                <a:cs typeface="HK Grotesk Bold"/>
                <a:sym typeface="HK Grotesk Bold"/>
              </a:rPr>
              <a:t>Cliff Edge </a:t>
            </a:r>
          </a:p>
          <a:p>
            <a:pPr algn="just">
              <a:lnSpc>
                <a:spcPts val="3618"/>
              </a:lnSpc>
            </a:pPr>
            <a:r>
              <a:rPr lang="en-US" sz="4308" b="1">
                <a:solidFill>
                  <a:srgbClr val="FFFFFF">
                    <a:alpha val="89804"/>
                  </a:srgbClr>
                </a:solidFill>
                <a:latin typeface="HK Grotesk Bold"/>
                <a:ea typeface="HK Grotesk Bold"/>
                <a:cs typeface="HK Grotesk Bold"/>
                <a:sym typeface="HK Grotesk Bold"/>
              </a:rPr>
              <a:t>  Coalition NI</a:t>
            </a:r>
          </a:p>
        </p:txBody>
      </p:sp>
      <p:sp>
        <p:nvSpPr>
          <p:cNvPr id="5" name="TextBox 5"/>
          <p:cNvSpPr txBox="1"/>
          <p:nvPr/>
        </p:nvSpPr>
        <p:spPr>
          <a:xfrm>
            <a:off x="1003300" y="2552700"/>
            <a:ext cx="11562933" cy="913131"/>
          </a:xfrm>
          <a:prstGeom prst="rect">
            <a:avLst/>
          </a:prstGeom>
        </p:spPr>
        <p:txBody>
          <a:bodyPr wrap="square" lIns="0" tIns="0" rIns="0" bIns="0" rtlCol="0" anchor="t">
            <a:spAutoFit/>
          </a:bodyPr>
          <a:lstStyle/>
          <a:p>
            <a:pPr algn="ctr">
              <a:lnSpc>
                <a:spcPts val="7419"/>
              </a:lnSpc>
            </a:pPr>
            <a:r>
              <a:rPr lang="en-US" sz="5299" b="1" dirty="0">
                <a:solidFill>
                  <a:srgbClr val="FFFFFF"/>
                </a:solidFill>
                <a:latin typeface="Aptos Bold"/>
                <a:ea typeface="Aptos Bold"/>
                <a:cs typeface="Aptos Bold"/>
                <a:sym typeface="Aptos Bold"/>
              </a:rPr>
              <a:t>Why We Need a Private Renters Grant</a:t>
            </a:r>
          </a:p>
        </p:txBody>
      </p:sp>
      <p:sp>
        <p:nvSpPr>
          <p:cNvPr id="6" name="AutoShape 6"/>
          <p:cNvSpPr/>
          <p:nvPr/>
        </p:nvSpPr>
        <p:spPr>
          <a:xfrm>
            <a:off x="3448467" y="1943100"/>
            <a:ext cx="11391066" cy="0"/>
          </a:xfrm>
          <a:prstGeom prst="line">
            <a:avLst/>
          </a:prstGeom>
          <a:ln w="76200" cap="rnd">
            <a:solidFill>
              <a:srgbClr val="C00000"/>
            </a:solidFill>
            <a:prstDash val="solid"/>
            <a:headEnd type="none" w="sm" len="sm"/>
            <a:tailEnd type="none" w="sm" len="sm"/>
          </a:ln>
        </p:spPr>
        <p:txBody>
          <a:bodyPr/>
          <a:lstStyle/>
          <a:p>
            <a:endParaRPr lang="en-GB"/>
          </a:p>
        </p:txBody>
      </p:sp>
      <p:sp>
        <p:nvSpPr>
          <p:cNvPr id="7" name="TextBox 7"/>
          <p:cNvSpPr txBox="1"/>
          <p:nvPr/>
        </p:nvSpPr>
        <p:spPr>
          <a:xfrm>
            <a:off x="1003300" y="4058108"/>
            <a:ext cx="16230600" cy="2970911"/>
          </a:xfrm>
          <a:prstGeom prst="rect">
            <a:avLst/>
          </a:prstGeom>
        </p:spPr>
        <p:txBody>
          <a:bodyPr lIns="0" tIns="0" rIns="0" bIns="0" rtlCol="0" anchor="t">
            <a:spAutoFit/>
          </a:bodyPr>
          <a:lstStyle/>
          <a:p>
            <a:pPr marL="736220" lvl="1" indent="-368110" algn="l">
              <a:lnSpc>
                <a:spcPts val="4774"/>
              </a:lnSpc>
              <a:buFont typeface="Arial"/>
              <a:buChar char="•"/>
            </a:pPr>
            <a:r>
              <a:rPr lang="en-US" sz="3410" dirty="0">
                <a:solidFill>
                  <a:srgbClr val="FFFFFF"/>
                </a:solidFill>
                <a:latin typeface="Aptos"/>
                <a:ea typeface="Aptos"/>
                <a:cs typeface="Aptos"/>
                <a:sym typeface="Aptos"/>
              </a:rPr>
              <a:t>Rising rents are making private tenancies increasingly unaffordable.</a:t>
            </a:r>
          </a:p>
          <a:p>
            <a:pPr marL="736220" lvl="1" indent="-368110" algn="l">
              <a:lnSpc>
                <a:spcPts val="4774"/>
              </a:lnSpc>
              <a:buFont typeface="Arial"/>
              <a:buChar char="•"/>
            </a:pPr>
            <a:r>
              <a:rPr lang="en-US" sz="3410" dirty="0">
                <a:solidFill>
                  <a:srgbClr val="FFFFFF"/>
                </a:solidFill>
                <a:latin typeface="Aptos"/>
                <a:ea typeface="Aptos"/>
                <a:cs typeface="Aptos"/>
                <a:sym typeface="Aptos"/>
              </a:rPr>
              <a:t>Higher deposits and upfront costs make securing a new home more difficult.</a:t>
            </a:r>
          </a:p>
          <a:p>
            <a:pPr marL="736220" lvl="1" indent="-368110" algn="l">
              <a:lnSpc>
                <a:spcPts val="4774"/>
              </a:lnSpc>
              <a:buFont typeface="Arial"/>
              <a:buChar char="•"/>
            </a:pPr>
            <a:r>
              <a:rPr lang="en-US" sz="3410" dirty="0">
                <a:solidFill>
                  <a:srgbClr val="FFFFFF"/>
                </a:solidFill>
                <a:latin typeface="Aptos"/>
                <a:ea typeface="Aptos"/>
                <a:cs typeface="Aptos"/>
                <a:sym typeface="Aptos"/>
              </a:rPr>
              <a:t>Financial pressures put households at greater risk of homelessness.</a:t>
            </a:r>
          </a:p>
          <a:p>
            <a:pPr marL="736220" lvl="1" indent="-368110" algn="l">
              <a:lnSpc>
                <a:spcPts val="4774"/>
              </a:lnSpc>
              <a:buFont typeface="Arial"/>
              <a:buChar char="•"/>
            </a:pPr>
            <a:r>
              <a:rPr lang="en-US" sz="3410" dirty="0">
                <a:solidFill>
                  <a:srgbClr val="FFFFFF"/>
                </a:solidFill>
                <a:latin typeface="Aptos"/>
                <a:ea typeface="Aptos"/>
                <a:cs typeface="Aptos"/>
                <a:sym typeface="Aptos"/>
              </a:rPr>
              <a:t>Preventing homelessness saves public money.  Housing Rights estimates costs of £1,623 to over £60,000 per homelessness case, depending on need.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040319" y="8182326"/>
            <a:ext cx="3924300" cy="1724025"/>
          </a:xfrm>
          <a:custGeom>
            <a:avLst/>
            <a:gdLst/>
            <a:ahLst/>
            <a:cxnLst/>
            <a:rect l="l" t="t" r="r" b="b"/>
            <a:pathLst>
              <a:path w="3924300" h="1724025">
                <a:moveTo>
                  <a:pt x="0" y="0"/>
                </a:moveTo>
                <a:lnTo>
                  <a:pt x="3924300" y="0"/>
                </a:lnTo>
                <a:lnTo>
                  <a:pt x="3924300" y="1724025"/>
                </a:lnTo>
                <a:lnTo>
                  <a:pt x="0" y="1724025"/>
                </a:lnTo>
                <a:lnTo>
                  <a:pt x="0" y="0"/>
                </a:lnTo>
                <a:close/>
              </a:path>
            </a:pathLst>
          </a:custGeom>
          <a:blipFill>
            <a:blip r:embed="rId4"/>
            <a:stretch>
              <a:fillRect/>
            </a:stretch>
          </a:blipFill>
        </p:spPr>
        <p:txBody>
          <a:bodyPr/>
          <a:lstStyle/>
          <a:p>
            <a:endParaRPr lang="en-GB"/>
          </a:p>
        </p:txBody>
      </p:sp>
      <p:sp>
        <p:nvSpPr>
          <p:cNvPr id="4" name="TextBox 4"/>
          <p:cNvSpPr txBox="1"/>
          <p:nvPr/>
        </p:nvSpPr>
        <p:spPr>
          <a:xfrm>
            <a:off x="14505616" y="8846623"/>
            <a:ext cx="3263267" cy="956704"/>
          </a:xfrm>
          <a:prstGeom prst="rect">
            <a:avLst/>
          </a:prstGeom>
        </p:spPr>
        <p:txBody>
          <a:bodyPr lIns="0" tIns="0" rIns="0" bIns="0" rtlCol="0" anchor="t">
            <a:spAutoFit/>
          </a:bodyPr>
          <a:lstStyle/>
          <a:p>
            <a:pPr algn="just">
              <a:lnSpc>
                <a:spcPts val="3618"/>
              </a:lnSpc>
            </a:pPr>
            <a:r>
              <a:rPr lang="en-US" sz="4308" b="1">
                <a:solidFill>
                  <a:srgbClr val="FFFFFF">
                    <a:alpha val="89804"/>
                  </a:srgbClr>
                </a:solidFill>
                <a:latin typeface="HK Grotesk Bold"/>
                <a:ea typeface="HK Grotesk Bold"/>
                <a:cs typeface="HK Grotesk Bold"/>
                <a:sym typeface="HK Grotesk Bold"/>
              </a:rPr>
              <a:t>Cliff Edge </a:t>
            </a:r>
          </a:p>
          <a:p>
            <a:pPr algn="just">
              <a:lnSpc>
                <a:spcPts val="3618"/>
              </a:lnSpc>
            </a:pPr>
            <a:r>
              <a:rPr lang="en-US" sz="4308" b="1">
                <a:solidFill>
                  <a:srgbClr val="FFFFFF">
                    <a:alpha val="89804"/>
                  </a:srgbClr>
                </a:solidFill>
                <a:latin typeface="HK Grotesk Bold"/>
                <a:ea typeface="HK Grotesk Bold"/>
                <a:cs typeface="HK Grotesk Bold"/>
                <a:sym typeface="HK Grotesk Bold"/>
              </a:rPr>
              <a:t>  Coalition NI</a:t>
            </a:r>
          </a:p>
        </p:txBody>
      </p:sp>
      <p:sp>
        <p:nvSpPr>
          <p:cNvPr id="5" name="TextBox 5"/>
          <p:cNvSpPr txBox="1"/>
          <p:nvPr/>
        </p:nvSpPr>
        <p:spPr>
          <a:xfrm>
            <a:off x="901652" y="2233417"/>
            <a:ext cx="13804947" cy="899926"/>
          </a:xfrm>
          <a:prstGeom prst="rect">
            <a:avLst/>
          </a:prstGeom>
        </p:spPr>
        <p:txBody>
          <a:bodyPr wrap="square" lIns="0" tIns="0" rIns="0" bIns="0" rtlCol="0" anchor="t">
            <a:spAutoFit/>
          </a:bodyPr>
          <a:lstStyle/>
          <a:p>
            <a:pPr algn="ctr">
              <a:lnSpc>
                <a:spcPts val="7419"/>
              </a:lnSpc>
            </a:pPr>
            <a:r>
              <a:rPr lang="en-US" sz="5299" b="1" dirty="0">
                <a:solidFill>
                  <a:srgbClr val="FFFFFF"/>
                </a:solidFill>
                <a:latin typeface="Aptos Bold"/>
                <a:ea typeface="Aptos Bold"/>
                <a:cs typeface="Aptos Bold"/>
                <a:sym typeface="Aptos Bold"/>
              </a:rPr>
              <a:t>How the Private Renters Grant Would Work:</a:t>
            </a:r>
          </a:p>
        </p:txBody>
      </p:sp>
      <p:sp>
        <p:nvSpPr>
          <p:cNvPr id="6" name="AutoShape 6"/>
          <p:cNvSpPr/>
          <p:nvPr/>
        </p:nvSpPr>
        <p:spPr>
          <a:xfrm>
            <a:off x="2634734" y="1943100"/>
            <a:ext cx="13018532" cy="0"/>
          </a:xfrm>
          <a:prstGeom prst="line">
            <a:avLst/>
          </a:prstGeom>
          <a:ln w="76200" cap="rnd">
            <a:solidFill>
              <a:srgbClr val="C00000"/>
            </a:solidFill>
            <a:prstDash val="solid"/>
            <a:headEnd type="none" w="sm" len="sm"/>
            <a:tailEnd type="none" w="sm" len="sm"/>
          </a:ln>
        </p:spPr>
        <p:txBody>
          <a:bodyPr/>
          <a:lstStyle/>
          <a:p>
            <a:endParaRPr lang="en-GB"/>
          </a:p>
        </p:txBody>
      </p:sp>
      <p:sp>
        <p:nvSpPr>
          <p:cNvPr id="7" name="TextBox 7"/>
          <p:cNvSpPr txBox="1"/>
          <p:nvPr/>
        </p:nvSpPr>
        <p:spPr>
          <a:xfrm>
            <a:off x="1028700" y="3754882"/>
            <a:ext cx="16230600" cy="4483407"/>
          </a:xfrm>
          <a:prstGeom prst="rect">
            <a:avLst/>
          </a:prstGeom>
        </p:spPr>
        <p:txBody>
          <a:bodyPr lIns="0" tIns="0" rIns="0" bIns="0" rtlCol="0" anchor="t">
            <a:spAutoFit/>
          </a:bodyPr>
          <a:lstStyle/>
          <a:p>
            <a:pPr algn="l">
              <a:lnSpc>
                <a:spcPts val="4354"/>
              </a:lnSpc>
            </a:pPr>
            <a:r>
              <a:rPr lang="en-US" sz="3110" dirty="0">
                <a:solidFill>
                  <a:srgbClr val="FFFFFF"/>
                </a:solidFill>
                <a:latin typeface="Aptos"/>
                <a:ea typeface="Aptos"/>
                <a:cs typeface="Aptos"/>
                <a:sym typeface="Aptos"/>
              </a:rPr>
              <a:t>Who would qualify? </a:t>
            </a:r>
          </a:p>
          <a:p>
            <a:pPr marL="671450" lvl="1" indent="-335725" algn="l">
              <a:lnSpc>
                <a:spcPts val="4354"/>
              </a:lnSpc>
              <a:buFont typeface="Arial"/>
              <a:buChar char="•"/>
            </a:pPr>
            <a:r>
              <a:rPr lang="en-US" sz="3110" dirty="0">
                <a:solidFill>
                  <a:srgbClr val="FFFFFF"/>
                </a:solidFill>
                <a:latin typeface="Aptos"/>
                <a:ea typeface="Aptos"/>
                <a:cs typeface="Aptos"/>
                <a:sym typeface="Aptos"/>
              </a:rPr>
              <a:t>Private renters who are in receipt of LHA and can demonstrate that the grant would help prevent them from becoming homeless. </a:t>
            </a:r>
          </a:p>
          <a:p>
            <a:pPr algn="l">
              <a:lnSpc>
                <a:spcPts val="4354"/>
              </a:lnSpc>
            </a:pPr>
            <a:r>
              <a:rPr lang="en-US" sz="3110" dirty="0">
                <a:solidFill>
                  <a:srgbClr val="FFFFFF"/>
                </a:solidFill>
                <a:latin typeface="Aptos"/>
                <a:ea typeface="Aptos"/>
                <a:cs typeface="Aptos"/>
                <a:sym typeface="Aptos"/>
              </a:rPr>
              <a:t>The grant could help with:</a:t>
            </a:r>
          </a:p>
          <a:p>
            <a:pPr marL="671450" lvl="1" indent="-335725" algn="l">
              <a:lnSpc>
                <a:spcPts val="4354"/>
              </a:lnSpc>
              <a:buFont typeface="Arial"/>
              <a:buChar char="•"/>
            </a:pPr>
            <a:r>
              <a:rPr lang="en-US" sz="3110" dirty="0">
                <a:solidFill>
                  <a:srgbClr val="FFFFFF"/>
                </a:solidFill>
                <a:latin typeface="Aptos"/>
                <a:ea typeface="Aptos"/>
                <a:cs typeface="Aptos"/>
                <a:sym typeface="Aptos"/>
              </a:rPr>
              <a:t>Rent arrears</a:t>
            </a:r>
          </a:p>
          <a:p>
            <a:pPr marL="671450" lvl="1" indent="-335725" algn="l">
              <a:lnSpc>
                <a:spcPts val="4354"/>
              </a:lnSpc>
              <a:buFont typeface="Arial"/>
              <a:buChar char="•"/>
            </a:pPr>
            <a:r>
              <a:rPr lang="en-US" sz="3110" dirty="0">
                <a:solidFill>
                  <a:srgbClr val="FFFFFF"/>
                </a:solidFill>
                <a:latin typeface="Aptos"/>
                <a:ea typeface="Aptos"/>
                <a:cs typeface="Aptos"/>
                <a:sym typeface="Aptos"/>
              </a:rPr>
              <a:t>Deposits &amp; rent in advance </a:t>
            </a:r>
          </a:p>
          <a:p>
            <a:pPr marL="671450" lvl="1" indent="-335725" algn="l">
              <a:lnSpc>
                <a:spcPts val="4354"/>
              </a:lnSpc>
              <a:buFont typeface="Arial"/>
              <a:buChar char="•"/>
            </a:pPr>
            <a:r>
              <a:rPr lang="en-US" sz="3110" dirty="0">
                <a:solidFill>
                  <a:srgbClr val="FFFFFF"/>
                </a:solidFill>
                <a:latin typeface="Aptos"/>
                <a:ea typeface="Aptos"/>
                <a:cs typeface="Aptos"/>
                <a:sym typeface="Aptos"/>
              </a:rPr>
              <a:t>Moving costs </a:t>
            </a:r>
          </a:p>
          <a:p>
            <a:pPr marL="671450" lvl="1" indent="-335725" algn="l">
              <a:lnSpc>
                <a:spcPts val="4354"/>
              </a:lnSpc>
              <a:buFont typeface="Arial"/>
              <a:buChar char="•"/>
            </a:pPr>
            <a:r>
              <a:rPr lang="en-US" sz="3110" dirty="0">
                <a:solidFill>
                  <a:srgbClr val="FFFFFF"/>
                </a:solidFill>
                <a:latin typeface="Aptos"/>
                <a:ea typeface="Aptos"/>
                <a:cs typeface="Aptos"/>
                <a:sym typeface="Aptos"/>
              </a:rPr>
              <a:t>Preventing homelessness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040319" y="8182326"/>
            <a:ext cx="3924300" cy="1724025"/>
          </a:xfrm>
          <a:custGeom>
            <a:avLst/>
            <a:gdLst/>
            <a:ahLst/>
            <a:cxnLst/>
            <a:rect l="l" t="t" r="r" b="b"/>
            <a:pathLst>
              <a:path w="3924300" h="1724025">
                <a:moveTo>
                  <a:pt x="0" y="0"/>
                </a:moveTo>
                <a:lnTo>
                  <a:pt x="3924300" y="0"/>
                </a:lnTo>
                <a:lnTo>
                  <a:pt x="3924300" y="1724025"/>
                </a:lnTo>
                <a:lnTo>
                  <a:pt x="0" y="1724025"/>
                </a:lnTo>
                <a:lnTo>
                  <a:pt x="0" y="0"/>
                </a:lnTo>
                <a:close/>
              </a:path>
            </a:pathLst>
          </a:custGeom>
          <a:blipFill>
            <a:blip r:embed="rId4"/>
            <a:stretch>
              <a:fillRect/>
            </a:stretch>
          </a:blipFill>
        </p:spPr>
        <p:txBody>
          <a:bodyPr/>
          <a:lstStyle/>
          <a:p>
            <a:endParaRPr lang="en-GB"/>
          </a:p>
        </p:txBody>
      </p:sp>
      <p:sp>
        <p:nvSpPr>
          <p:cNvPr id="4" name="TextBox 4"/>
          <p:cNvSpPr txBox="1"/>
          <p:nvPr/>
        </p:nvSpPr>
        <p:spPr>
          <a:xfrm>
            <a:off x="14505616" y="8846623"/>
            <a:ext cx="3263267" cy="956704"/>
          </a:xfrm>
          <a:prstGeom prst="rect">
            <a:avLst/>
          </a:prstGeom>
        </p:spPr>
        <p:txBody>
          <a:bodyPr lIns="0" tIns="0" rIns="0" bIns="0" rtlCol="0" anchor="t">
            <a:spAutoFit/>
          </a:bodyPr>
          <a:lstStyle/>
          <a:p>
            <a:pPr algn="just">
              <a:lnSpc>
                <a:spcPts val="3618"/>
              </a:lnSpc>
            </a:pPr>
            <a:r>
              <a:rPr lang="en-US" sz="4308" b="1">
                <a:solidFill>
                  <a:srgbClr val="FFFFFF">
                    <a:alpha val="89804"/>
                  </a:srgbClr>
                </a:solidFill>
                <a:latin typeface="HK Grotesk Bold"/>
                <a:ea typeface="HK Grotesk Bold"/>
                <a:cs typeface="HK Grotesk Bold"/>
                <a:sym typeface="HK Grotesk Bold"/>
              </a:rPr>
              <a:t>Cliff Edge </a:t>
            </a:r>
          </a:p>
          <a:p>
            <a:pPr algn="just">
              <a:lnSpc>
                <a:spcPts val="3618"/>
              </a:lnSpc>
            </a:pPr>
            <a:r>
              <a:rPr lang="en-US" sz="4308" b="1">
                <a:solidFill>
                  <a:srgbClr val="FFFFFF">
                    <a:alpha val="89804"/>
                  </a:srgbClr>
                </a:solidFill>
                <a:latin typeface="HK Grotesk Bold"/>
                <a:ea typeface="HK Grotesk Bold"/>
                <a:cs typeface="HK Grotesk Bold"/>
                <a:sym typeface="HK Grotesk Bold"/>
              </a:rPr>
              <a:t>  Coalition NI</a:t>
            </a:r>
          </a:p>
        </p:txBody>
      </p:sp>
      <p:sp>
        <p:nvSpPr>
          <p:cNvPr id="5" name="TextBox 5"/>
          <p:cNvSpPr txBox="1"/>
          <p:nvPr/>
        </p:nvSpPr>
        <p:spPr>
          <a:xfrm>
            <a:off x="1143000" y="1485900"/>
            <a:ext cx="15621000" cy="4758419"/>
          </a:xfrm>
          <a:prstGeom prst="rect">
            <a:avLst/>
          </a:prstGeom>
        </p:spPr>
        <p:txBody>
          <a:bodyPr wrap="square" lIns="0" tIns="0" rIns="0" bIns="0" rtlCol="0" anchor="t">
            <a:spAutoFit/>
          </a:bodyPr>
          <a:lstStyle/>
          <a:p>
            <a:pPr algn="ctr">
              <a:lnSpc>
                <a:spcPts val="9379"/>
              </a:lnSpc>
            </a:pPr>
            <a:r>
              <a:rPr lang="en-US" sz="6699" b="1" dirty="0">
                <a:solidFill>
                  <a:srgbClr val="FFFFFF"/>
                </a:solidFill>
                <a:latin typeface="Aptos Bold"/>
                <a:ea typeface="Aptos Bold"/>
                <a:cs typeface="Aptos Bold"/>
                <a:sym typeface="Aptos Bold"/>
              </a:rPr>
              <a:t>Questions?</a:t>
            </a:r>
          </a:p>
          <a:p>
            <a:pPr algn="ctr">
              <a:lnSpc>
                <a:spcPts val="9379"/>
              </a:lnSpc>
            </a:pPr>
            <a:r>
              <a:rPr lang="en-US" sz="6699" b="1" dirty="0">
                <a:solidFill>
                  <a:srgbClr val="FFFFFF"/>
                </a:solidFill>
                <a:latin typeface="Aptos Bold"/>
                <a:ea typeface="Aptos Bold"/>
                <a:cs typeface="Aptos Bold"/>
                <a:sym typeface="Aptos Bold"/>
              </a:rPr>
              <a:t>Sign the Act Now Petition</a:t>
            </a:r>
          </a:p>
          <a:p>
            <a:pPr algn="ctr">
              <a:lnSpc>
                <a:spcPts val="9379"/>
              </a:lnSpc>
            </a:pPr>
            <a:r>
              <a:rPr lang="en-US" sz="6699" b="1" dirty="0">
                <a:solidFill>
                  <a:srgbClr val="FFFFFF"/>
                </a:solidFill>
                <a:latin typeface="Aptos Bold"/>
                <a:ea typeface="Aptos Bold"/>
                <a:cs typeface="Aptos Bold"/>
                <a:sym typeface="Aptos Bold"/>
              </a:rPr>
              <a:t>Website: </a:t>
            </a:r>
            <a:r>
              <a:rPr lang="en-US" sz="6699" b="1" dirty="0">
                <a:solidFill>
                  <a:srgbClr val="FFFFFF"/>
                </a:solidFill>
                <a:latin typeface="Aptos Bold"/>
                <a:ea typeface="Aptos Bold"/>
                <a:cs typeface="Aptos Bold"/>
                <a:sym typeface="Aptos Bold"/>
                <a:hlinkClick r:id="rId5"/>
              </a:rPr>
              <a:t>niapn.org/cliff-edge-coalition</a:t>
            </a:r>
            <a:endParaRPr lang="en-US" sz="6699" b="1" dirty="0">
              <a:solidFill>
                <a:srgbClr val="FFFFFF"/>
              </a:solidFill>
              <a:latin typeface="Aptos Bold"/>
              <a:ea typeface="Aptos Bold"/>
              <a:cs typeface="Aptos Bold"/>
              <a:sym typeface="Aptos Bold"/>
            </a:endParaRPr>
          </a:p>
          <a:p>
            <a:pPr algn="ctr">
              <a:lnSpc>
                <a:spcPts val="9379"/>
              </a:lnSpc>
            </a:pPr>
            <a:r>
              <a:rPr lang="en-US" sz="6699" b="1" dirty="0">
                <a:solidFill>
                  <a:srgbClr val="FFFFFF"/>
                </a:solidFill>
                <a:latin typeface="Aptos Bold"/>
                <a:ea typeface="Aptos Bold"/>
                <a:cs typeface="Aptos Bold"/>
                <a:sym typeface="Aptos Bold"/>
              </a:rPr>
              <a:t>New socials</a:t>
            </a:r>
          </a:p>
        </p:txBody>
      </p:sp>
      <p:sp>
        <p:nvSpPr>
          <p:cNvPr id="6" name="AutoShape 6"/>
          <p:cNvSpPr/>
          <p:nvPr/>
        </p:nvSpPr>
        <p:spPr>
          <a:xfrm>
            <a:off x="7162800" y="2705100"/>
            <a:ext cx="4309087" cy="0"/>
          </a:xfrm>
          <a:prstGeom prst="line">
            <a:avLst/>
          </a:prstGeom>
          <a:ln w="76200" cap="rnd">
            <a:solidFill>
              <a:srgbClr val="C00000"/>
            </a:solidFill>
            <a:prstDash val="solid"/>
            <a:headEnd type="none" w="sm" len="sm"/>
            <a:tailEnd type="none" w="sm" len="sm"/>
          </a:ln>
        </p:spPr>
        <p:txBody>
          <a:bodyPr/>
          <a:lstStyle/>
          <a:p>
            <a:endParaRPr 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241</TotalTime>
  <Words>2250</Words>
  <Application>Microsoft Office PowerPoint</Application>
  <PresentationFormat>Custom</PresentationFormat>
  <Paragraphs>178</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Calibri</vt:lpstr>
      <vt:lpstr>HK Grotesk Bold</vt:lpstr>
      <vt:lpstr>Arial</vt:lpstr>
      <vt:lpstr>Aptos Bold</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CEC Launch 16 October 2026</dc:title>
  <dc:creator>user</dc:creator>
  <cp:lastModifiedBy>Becca Bor</cp:lastModifiedBy>
  <cp:revision>3</cp:revision>
  <dcterms:created xsi:type="dcterms:W3CDTF">2006-08-16T00:00:00Z</dcterms:created>
  <dcterms:modified xsi:type="dcterms:W3CDTF">2026-10-14T12:20:29Z</dcterms:modified>
  <dc:identifier>DAHXjgk1Vww</dc:identifier>
</cp:coreProperties>
</file>